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5"/>
  </p:notesMasterIdLst>
  <p:handoutMasterIdLst>
    <p:handoutMasterId r:id="rId76"/>
  </p:handoutMasterIdLst>
  <p:sldIdLst>
    <p:sldId id="309" r:id="rId5"/>
    <p:sldId id="426" r:id="rId6"/>
    <p:sldId id="427" r:id="rId7"/>
    <p:sldId id="428" r:id="rId8"/>
    <p:sldId id="429" r:id="rId9"/>
    <p:sldId id="430" r:id="rId10"/>
    <p:sldId id="464" r:id="rId11"/>
    <p:sldId id="420" r:id="rId12"/>
    <p:sldId id="434" r:id="rId13"/>
    <p:sldId id="435" r:id="rId14"/>
    <p:sldId id="433" r:id="rId15"/>
    <p:sldId id="437" r:id="rId16"/>
    <p:sldId id="438" r:id="rId17"/>
    <p:sldId id="439" r:id="rId18"/>
    <p:sldId id="440" r:id="rId19"/>
    <p:sldId id="441" r:id="rId20"/>
    <p:sldId id="443" r:id="rId21"/>
    <p:sldId id="444" r:id="rId22"/>
    <p:sldId id="436" r:id="rId23"/>
    <p:sldId id="442" r:id="rId24"/>
    <p:sldId id="431" r:id="rId25"/>
    <p:sldId id="421" r:id="rId26"/>
    <p:sldId id="447" r:id="rId27"/>
    <p:sldId id="448" r:id="rId28"/>
    <p:sldId id="446" r:id="rId29"/>
    <p:sldId id="449" r:id="rId30"/>
    <p:sldId id="445" r:id="rId31"/>
    <p:sldId id="451" r:id="rId32"/>
    <p:sldId id="452" r:id="rId33"/>
    <p:sldId id="453" r:id="rId34"/>
    <p:sldId id="450" r:id="rId35"/>
    <p:sldId id="454" r:id="rId36"/>
    <p:sldId id="457" r:id="rId37"/>
    <p:sldId id="456" r:id="rId38"/>
    <p:sldId id="352" r:id="rId39"/>
    <p:sldId id="416" r:id="rId40"/>
    <p:sldId id="359" r:id="rId41"/>
    <p:sldId id="361" r:id="rId42"/>
    <p:sldId id="360" r:id="rId43"/>
    <p:sldId id="363" r:id="rId44"/>
    <p:sldId id="412" r:id="rId45"/>
    <p:sldId id="362" r:id="rId46"/>
    <p:sldId id="364" r:id="rId47"/>
    <p:sldId id="365" r:id="rId48"/>
    <p:sldId id="353" r:id="rId49"/>
    <p:sldId id="366" r:id="rId50"/>
    <p:sldId id="389" r:id="rId51"/>
    <p:sldId id="368" r:id="rId52"/>
    <p:sldId id="384" r:id="rId53"/>
    <p:sldId id="385" r:id="rId54"/>
    <p:sldId id="386" r:id="rId55"/>
    <p:sldId id="371" r:id="rId56"/>
    <p:sldId id="388" r:id="rId57"/>
    <p:sldId id="387" r:id="rId58"/>
    <p:sldId id="372" r:id="rId59"/>
    <p:sldId id="373" r:id="rId60"/>
    <p:sldId id="374" r:id="rId61"/>
    <p:sldId id="375" r:id="rId62"/>
    <p:sldId id="410" r:id="rId63"/>
    <p:sldId id="367" r:id="rId64"/>
    <p:sldId id="376" r:id="rId65"/>
    <p:sldId id="377" r:id="rId66"/>
    <p:sldId id="369" r:id="rId67"/>
    <p:sldId id="378" r:id="rId68"/>
    <p:sldId id="379" r:id="rId69"/>
    <p:sldId id="370" r:id="rId70"/>
    <p:sldId id="380" r:id="rId71"/>
    <p:sldId id="382" r:id="rId72"/>
    <p:sldId id="383" r:id="rId73"/>
    <p:sldId id="413" r:id="rId7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47" autoAdjust="0"/>
    <p:restoredTop sz="94434" autoAdjust="0"/>
  </p:normalViewPr>
  <p:slideViewPr>
    <p:cSldViewPr snapToGrid="0">
      <p:cViewPr varScale="1">
        <p:scale>
          <a:sx n="109" d="100"/>
          <a:sy n="109" d="100"/>
        </p:scale>
        <p:origin x="776"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C1035-7117-4DE1-B0B9-554A4E6BF27D}" type="doc">
      <dgm:prSet loTypeId="urn:microsoft.com/office/officeart/2009/3/layout/HorizontalOrganizationChart" loCatId="hierarchy" qsTypeId="urn:microsoft.com/office/officeart/2005/8/quickstyle/simple1" qsCatId="simple" csTypeId="urn:microsoft.com/office/officeart/2005/8/colors/colorful3" csCatId="colorful" phldr="1"/>
      <dgm:spPr/>
      <dgm:t>
        <a:bodyPr/>
        <a:lstStyle/>
        <a:p>
          <a:endParaRPr lang="pt-BR"/>
        </a:p>
      </dgm:t>
    </dgm:pt>
    <dgm:pt modelId="{7E9FDDC6-FBE3-47CE-9F44-4575EBF9B206}">
      <dgm:prSet phldrT="[Texto]" custT="1"/>
      <dgm:spPr>
        <a:ln w="38100">
          <a:solidFill>
            <a:schemeClr val="accent2">
              <a:lumMod val="75000"/>
            </a:schemeClr>
          </a:solidFill>
        </a:ln>
      </dgm:spPr>
      <dgm:t>
        <a:bodyPr/>
        <a:lstStyle/>
        <a:p>
          <a:r>
            <a:rPr lang="pt-BR" sz="2800" b="1" dirty="0">
              <a:solidFill>
                <a:schemeClr val="tx1"/>
              </a:solidFill>
            </a:rPr>
            <a:t>Tarefas</a:t>
          </a:r>
        </a:p>
      </dgm:t>
    </dgm:pt>
    <dgm:pt modelId="{4746D141-FE14-4F47-BBE2-0EFE23AF97A4}" type="parTrans" cxnId="{EE8042C2-6190-4BC5-9D5F-6AE7248030B9}">
      <dgm:prSet/>
      <dgm:spPr/>
      <dgm:t>
        <a:bodyPr/>
        <a:lstStyle/>
        <a:p>
          <a:endParaRPr lang="pt-BR" sz="1100" b="1">
            <a:solidFill>
              <a:schemeClr val="tx1"/>
            </a:solidFill>
          </a:endParaRPr>
        </a:p>
      </dgm:t>
    </dgm:pt>
    <dgm:pt modelId="{F77D2182-0986-4FE6-B8CF-3E82BB03DB0C}" type="sibTrans" cxnId="{EE8042C2-6190-4BC5-9D5F-6AE7248030B9}">
      <dgm:prSet/>
      <dgm:spPr/>
      <dgm:t>
        <a:bodyPr/>
        <a:lstStyle/>
        <a:p>
          <a:endParaRPr lang="pt-BR" sz="1100" b="1">
            <a:solidFill>
              <a:schemeClr val="tx1"/>
            </a:solidFill>
          </a:endParaRPr>
        </a:p>
      </dgm:t>
    </dgm:pt>
    <dgm:pt modelId="{F3DD1ECA-AF01-4039-A506-0AA2CE3EF612}">
      <dgm:prSet phldrT="[Texto]" custT="1"/>
      <dgm:spPr>
        <a:ln w="38100">
          <a:solidFill>
            <a:srgbClr val="FF9900"/>
          </a:solidFill>
        </a:ln>
      </dgm:spPr>
      <dgm:t>
        <a:bodyPr/>
        <a:lstStyle/>
        <a:p>
          <a:r>
            <a:rPr lang="pt-BR" sz="2800" b="1">
              <a:solidFill>
                <a:schemeClr val="tx1"/>
              </a:solidFill>
            </a:rPr>
            <a:t>Preditivas</a:t>
          </a:r>
          <a:endParaRPr lang="pt-BR" sz="2800" b="1" dirty="0">
            <a:solidFill>
              <a:schemeClr val="tx1"/>
            </a:solidFill>
          </a:endParaRPr>
        </a:p>
      </dgm:t>
    </dgm:pt>
    <dgm:pt modelId="{508523C7-1BCA-4A5E-B548-3D4EC8EED4B5}" type="parTrans" cxnId="{91BD206B-4BFE-44CD-8BCA-DB737B592BE4}">
      <dgm:prSet/>
      <dgm:spPr>
        <a:ln w="38100">
          <a:solidFill>
            <a:schemeClr val="accent2"/>
          </a:solidFill>
        </a:ln>
      </dgm:spPr>
      <dgm:t>
        <a:bodyPr/>
        <a:lstStyle/>
        <a:p>
          <a:endParaRPr lang="pt-BR" sz="1100" b="1">
            <a:solidFill>
              <a:schemeClr val="tx1"/>
            </a:solidFill>
          </a:endParaRPr>
        </a:p>
      </dgm:t>
    </dgm:pt>
    <dgm:pt modelId="{0D37A3BC-4EAA-4112-AB86-40B9F692EAF1}" type="sibTrans" cxnId="{91BD206B-4BFE-44CD-8BCA-DB737B592BE4}">
      <dgm:prSet/>
      <dgm:spPr/>
      <dgm:t>
        <a:bodyPr/>
        <a:lstStyle/>
        <a:p>
          <a:endParaRPr lang="pt-BR" sz="1100" b="1">
            <a:solidFill>
              <a:schemeClr val="tx1"/>
            </a:solidFill>
          </a:endParaRPr>
        </a:p>
      </dgm:t>
    </dgm:pt>
    <dgm:pt modelId="{6F85FE77-77FF-4BE9-9B33-E51F8889B19C}">
      <dgm:prSet phldrT="[Texto]" custT="1"/>
      <dgm:spPr>
        <a:solidFill>
          <a:schemeClr val="accent4">
            <a:lumMod val="40000"/>
            <a:lumOff val="60000"/>
          </a:schemeClr>
        </a:solidFill>
        <a:ln w="38100">
          <a:solidFill>
            <a:srgbClr val="FF9900"/>
          </a:solidFill>
        </a:ln>
      </dgm:spPr>
      <dgm:t>
        <a:bodyPr/>
        <a:lstStyle/>
        <a:p>
          <a:pPr algn="ctr"/>
          <a:r>
            <a:rPr lang="pt-BR" sz="1600" b="1" dirty="0">
              <a:solidFill>
                <a:schemeClr val="tx1"/>
              </a:solidFill>
            </a:rPr>
            <a:t>Através de dados de treinamento, tentam prever um resultado para outros dados apresentados</a:t>
          </a:r>
        </a:p>
        <a:p>
          <a:pPr algn="l"/>
          <a:r>
            <a:rPr lang="pt-BR" sz="1600" b="1" dirty="0">
              <a:solidFill>
                <a:schemeClr val="tx1"/>
              </a:solidFill>
            </a:rPr>
            <a:t>   Exemplo: </a:t>
          </a:r>
        </a:p>
        <a:p>
          <a:pPr algn="ctr"/>
          <a:r>
            <a:rPr lang="pt-BR" sz="1600" b="1" dirty="0">
              <a:solidFill>
                <a:schemeClr val="tx1"/>
              </a:solidFill>
            </a:rPr>
            <a:t> - Treinamento: Dado diâmetro de uma árvore, tem-se Altura conhecida</a:t>
          </a:r>
        </a:p>
        <a:p>
          <a:pPr algn="ctr"/>
          <a:r>
            <a:rPr lang="pt-BR" sz="1600" b="1" dirty="0">
              <a:solidFill>
                <a:schemeClr val="tx1"/>
              </a:solidFill>
            </a:rPr>
            <a:t>  - Uso: Dado Diâmetro estima-se a Altura</a:t>
          </a:r>
        </a:p>
      </dgm:t>
    </dgm:pt>
    <dgm:pt modelId="{0134A875-8653-4F01-9509-F44097A479CC}" type="parTrans" cxnId="{D9221973-2E0F-410D-B3F6-69C902C20ADF}">
      <dgm:prSet/>
      <dgm:spPr>
        <a:ln w="38100">
          <a:solidFill>
            <a:schemeClr val="accent2"/>
          </a:solidFill>
        </a:ln>
      </dgm:spPr>
      <dgm:t>
        <a:bodyPr/>
        <a:lstStyle/>
        <a:p>
          <a:endParaRPr lang="pt-BR" sz="1100" b="1">
            <a:solidFill>
              <a:schemeClr val="tx1"/>
            </a:solidFill>
          </a:endParaRPr>
        </a:p>
      </dgm:t>
    </dgm:pt>
    <dgm:pt modelId="{124EAC3F-0AA2-4C16-8CF5-86FEC6C9AE97}" type="sibTrans" cxnId="{D9221973-2E0F-410D-B3F6-69C902C20ADF}">
      <dgm:prSet/>
      <dgm:spPr/>
      <dgm:t>
        <a:bodyPr/>
        <a:lstStyle/>
        <a:p>
          <a:endParaRPr lang="pt-BR" sz="1100" b="1">
            <a:solidFill>
              <a:schemeClr val="tx1"/>
            </a:solidFill>
          </a:endParaRPr>
        </a:p>
      </dgm:t>
    </dgm:pt>
    <dgm:pt modelId="{629A1D14-F264-4DF1-92EF-422E5698CFB7}">
      <dgm:prSet phldrT="[Texto]" custT="1"/>
      <dgm:spPr>
        <a:ln w="38100">
          <a:solidFill>
            <a:srgbClr val="FF9900"/>
          </a:solidFill>
        </a:ln>
      </dgm:spPr>
      <dgm:t>
        <a:bodyPr/>
        <a:lstStyle/>
        <a:p>
          <a:r>
            <a:rPr lang="pt-BR" sz="2800" b="1">
              <a:solidFill>
                <a:schemeClr val="tx1"/>
              </a:solidFill>
            </a:rPr>
            <a:t>Descritivas</a:t>
          </a:r>
          <a:endParaRPr lang="pt-BR" sz="2800" b="1" dirty="0">
            <a:solidFill>
              <a:schemeClr val="tx1"/>
            </a:solidFill>
          </a:endParaRPr>
        </a:p>
      </dgm:t>
    </dgm:pt>
    <dgm:pt modelId="{06A77A79-E035-43A5-A8AF-DEC73865D625}" type="parTrans" cxnId="{64270FF9-2D59-43CC-A3DF-E4BDD40B6643}">
      <dgm:prSet/>
      <dgm:spPr>
        <a:ln w="38100">
          <a:solidFill>
            <a:schemeClr val="accent2"/>
          </a:solidFill>
        </a:ln>
      </dgm:spPr>
      <dgm:t>
        <a:bodyPr/>
        <a:lstStyle/>
        <a:p>
          <a:endParaRPr lang="pt-BR" sz="1100" b="1">
            <a:solidFill>
              <a:schemeClr val="tx1"/>
            </a:solidFill>
          </a:endParaRPr>
        </a:p>
      </dgm:t>
    </dgm:pt>
    <dgm:pt modelId="{56F6F9C2-4D46-4BA6-96EA-B3AE68B15411}" type="sibTrans" cxnId="{64270FF9-2D59-43CC-A3DF-E4BDD40B6643}">
      <dgm:prSet/>
      <dgm:spPr/>
      <dgm:t>
        <a:bodyPr/>
        <a:lstStyle/>
        <a:p>
          <a:endParaRPr lang="pt-BR" sz="1100" b="1">
            <a:solidFill>
              <a:schemeClr val="tx1"/>
            </a:solidFill>
          </a:endParaRPr>
        </a:p>
      </dgm:t>
    </dgm:pt>
    <dgm:pt modelId="{F81445A2-B301-424F-8061-9D138A70708B}">
      <dgm:prSet phldrT="[Texto]" custT="1"/>
      <dgm:spPr>
        <a:solidFill>
          <a:schemeClr val="accent4">
            <a:lumMod val="40000"/>
            <a:lumOff val="60000"/>
          </a:schemeClr>
        </a:solidFill>
        <a:ln w="38100">
          <a:solidFill>
            <a:srgbClr val="FF9900"/>
          </a:solidFill>
        </a:ln>
      </dgm:spPr>
      <dgm:t>
        <a:bodyPr/>
        <a:lstStyle/>
        <a:p>
          <a:pPr algn="ctr"/>
          <a:r>
            <a:rPr lang="pt-BR" sz="1600" b="1" dirty="0">
              <a:solidFill>
                <a:schemeClr val="tx1"/>
              </a:solidFill>
            </a:rPr>
            <a:t>Com um conjunto de dados, exploram ou descrevem estas informações</a:t>
          </a:r>
        </a:p>
        <a:p>
          <a:pPr algn="l"/>
          <a:r>
            <a:rPr lang="pt-BR" sz="1600" b="1" dirty="0">
              <a:solidFill>
                <a:schemeClr val="tx1"/>
              </a:solidFill>
            </a:rPr>
            <a:t>      Exemplo:</a:t>
          </a:r>
        </a:p>
        <a:p>
          <a:pPr algn="ctr"/>
          <a:r>
            <a:rPr lang="pt-BR" sz="1600" b="1" dirty="0">
              <a:solidFill>
                <a:schemeClr val="tx1"/>
              </a:solidFill>
            </a:rPr>
            <a:t>    - Agrupamento de um conjunto de informações com as mesmas características</a:t>
          </a:r>
        </a:p>
      </dgm:t>
    </dgm:pt>
    <dgm:pt modelId="{8DFBF31A-891A-4AA9-9C0E-37F14DAFF83A}" type="parTrans" cxnId="{F8AF3FAF-ED45-4182-8C31-B69675A71824}">
      <dgm:prSet/>
      <dgm:spPr>
        <a:ln w="38100">
          <a:solidFill>
            <a:schemeClr val="accent2"/>
          </a:solidFill>
        </a:ln>
      </dgm:spPr>
      <dgm:t>
        <a:bodyPr/>
        <a:lstStyle/>
        <a:p>
          <a:endParaRPr lang="pt-BR" sz="1100" b="1">
            <a:solidFill>
              <a:schemeClr val="tx1"/>
            </a:solidFill>
          </a:endParaRPr>
        </a:p>
      </dgm:t>
    </dgm:pt>
    <dgm:pt modelId="{E00AA868-AA59-4E12-A03A-E74BAAE4E82E}" type="sibTrans" cxnId="{F8AF3FAF-ED45-4182-8C31-B69675A71824}">
      <dgm:prSet/>
      <dgm:spPr/>
      <dgm:t>
        <a:bodyPr/>
        <a:lstStyle/>
        <a:p>
          <a:endParaRPr lang="pt-BR" sz="1100" b="1">
            <a:solidFill>
              <a:schemeClr val="tx1"/>
            </a:solidFill>
          </a:endParaRPr>
        </a:p>
      </dgm:t>
    </dgm:pt>
    <dgm:pt modelId="{78CA325B-FEF3-488D-AD8D-E2E8A20F2C5D}" type="pres">
      <dgm:prSet presAssocID="{FABC1035-7117-4DE1-B0B9-554A4E6BF27D}" presName="hierChild1" presStyleCnt="0">
        <dgm:presLayoutVars>
          <dgm:orgChart val="1"/>
          <dgm:chPref val="1"/>
          <dgm:dir/>
          <dgm:animOne val="branch"/>
          <dgm:animLvl val="lvl"/>
          <dgm:resizeHandles/>
        </dgm:presLayoutVars>
      </dgm:prSet>
      <dgm:spPr/>
    </dgm:pt>
    <dgm:pt modelId="{1522B47B-58C1-4497-8F80-C7C9683F9D13}" type="pres">
      <dgm:prSet presAssocID="{7E9FDDC6-FBE3-47CE-9F44-4575EBF9B206}" presName="hierRoot1" presStyleCnt="0">
        <dgm:presLayoutVars>
          <dgm:hierBranch val="init"/>
        </dgm:presLayoutVars>
      </dgm:prSet>
      <dgm:spPr/>
    </dgm:pt>
    <dgm:pt modelId="{18FB94DE-C80D-408B-8223-CF368CDAAAB9}" type="pres">
      <dgm:prSet presAssocID="{7E9FDDC6-FBE3-47CE-9F44-4575EBF9B206}" presName="rootComposite1" presStyleCnt="0"/>
      <dgm:spPr/>
    </dgm:pt>
    <dgm:pt modelId="{93375A4F-F966-44BE-AE55-C93FD7217550}" type="pres">
      <dgm:prSet presAssocID="{7E9FDDC6-FBE3-47CE-9F44-4575EBF9B206}" presName="rootText1" presStyleLbl="node0" presStyleIdx="0" presStyleCnt="1" custScaleX="65809">
        <dgm:presLayoutVars>
          <dgm:chPref val="3"/>
        </dgm:presLayoutVars>
      </dgm:prSet>
      <dgm:spPr/>
    </dgm:pt>
    <dgm:pt modelId="{B82ED4D5-EE5F-4FC6-AA03-6D2541439615}" type="pres">
      <dgm:prSet presAssocID="{7E9FDDC6-FBE3-47CE-9F44-4575EBF9B206}" presName="rootConnector1" presStyleLbl="node1" presStyleIdx="0" presStyleCnt="0"/>
      <dgm:spPr/>
    </dgm:pt>
    <dgm:pt modelId="{FD9E4488-1E32-4BD0-84E7-F952C924E709}" type="pres">
      <dgm:prSet presAssocID="{7E9FDDC6-FBE3-47CE-9F44-4575EBF9B206}" presName="hierChild2" presStyleCnt="0"/>
      <dgm:spPr/>
    </dgm:pt>
    <dgm:pt modelId="{77CFC678-8BD9-431A-8C5C-C5039B84E22C}" type="pres">
      <dgm:prSet presAssocID="{508523C7-1BCA-4A5E-B548-3D4EC8EED4B5}" presName="Name64" presStyleLbl="parChTrans1D2" presStyleIdx="0" presStyleCnt="2"/>
      <dgm:spPr/>
    </dgm:pt>
    <dgm:pt modelId="{3C0811C3-35A2-4BDC-81BA-4354914BE0A6}" type="pres">
      <dgm:prSet presAssocID="{F3DD1ECA-AF01-4039-A506-0AA2CE3EF612}" presName="hierRoot2" presStyleCnt="0">
        <dgm:presLayoutVars>
          <dgm:hierBranch val="init"/>
        </dgm:presLayoutVars>
      </dgm:prSet>
      <dgm:spPr/>
    </dgm:pt>
    <dgm:pt modelId="{BE59A237-12B3-4813-AA8A-64E166C09E50}" type="pres">
      <dgm:prSet presAssocID="{F3DD1ECA-AF01-4039-A506-0AA2CE3EF612}" presName="rootComposite" presStyleCnt="0"/>
      <dgm:spPr/>
    </dgm:pt>
    <dgm:pt modelId="{03DD9A6A-92E4-4E92-9995-F70D61B8BA5A}" type="pres">
      <dgm:prSet presAssocID="{F3DD1ECA-AF01-4039-A506-0AA2CE3EF612}" presName="rootText" presStyleLbl="node2" presStyleIdx="0" presStyleCnt="2" custScaleX="65199">
        <dgm:presLayoutVars>
          <dgm:chPref val="3"/>
        </dgm:presLayoutVars>
      </dgm:prSet>
      <dgm:spPr/>
    </dgm:pt>
    <dgm:pt modelId="{DCB89D51-D9AB-4A7A-9E7B-F4BF51A5C9AA}" type="pres">
      <dgm:prSet presAssocID="{F3DD1ECA-AF01-4039-A506-0AA2CE3EF612}" presName="rootConnector" presStyleLbl="node2" presStyleIdx="0" presStyleCnt="2"/>
      <dgm:spPr/>
    </dgm:pt>
    <dgm:pt modelId="{7412FA54-6BA7-4343-A842-568C59A5CC32}" type="pres">
      <dgm:prSet presAssocID="{F3DD1ECA-AF01-4039-A506-0AA2CE3EF612}" presName="hierChild4" presStyleCnt="0"/>
      <dgm:spPr/>
    </dgm:pt>
    <dgm:pt modelId="{70EFF12E-D543-468D-A290-400DF6B58438}" type="pres">
      <dgm:prSet presAssocID="{0134A875-8653-4F01-9509-F44097A479CC}" presName="Name64" presStyleLbl="parChTrans1D3" presStyleIdx="0" presStyleCnt="2"/>
      <dgm:spPr/>
    </dgm:pt>
    <dgm:pt modelId="{E8811E97-1C0F-47C2-8012-F292AA473520}" type="pres">
      <dgm:prSet presAssocID="{6F85FE77-77FF-4BE9-9B33-E51F8889B19C}" presName="hierRoot2" presStyleCnt="0">
        <dgm:presLayoutVars>
          <dgm:hierBranch val="init"/>
        </dgm:presLayoutVars>
      </dgm:prSet>
      <dgm:spPr/>
    </dgm:pt>
    <dgm:pt modelId="{F7778842-529F-4BCE-8DCA-93D92954BA94}" type="pres">
      <dgm:prSet presAssocID="{6F85FE77-77FF-4BE9-9B33-E51F8889B19C}" presName="rootComposite" presStyleCnt="0"/>
      <dgm:spPr/>
    </dgm:pt>
    <dgm:pt modelId="{3934B147-8AF9-4B2E-909F-6928A46FBCC6}" type="pres">
      <dgm:prSet presAssocID="{6F85FE77-77FF-4BE9-9B33-E51F8889B19C}" presName="rootText" presStyleLbl="node3" presStyleIdx="0" presStyleCnt="2" custScaleX="118759" custScaleY="309266" custLinFactNeighborX="55830">
        <dgm:presLayoutVars>
          <dgm:chPref val="3"/>
        </dgm:presLayoutVars>
      </dgm:prSet>
      <dgm:spPr/>
    </dgm:pt>
    <dgm:pt modelId="{1EE12AC2-C427-4C53-8293-A48909DA9838}" type="pres">
      <dgm:prSet presAssocID="{6F85FE77-77FF-4BE9-9B33-E51F8889B19C}" presName="rootConnector" presStyleLbl="node3" presStyleIdx="0" presStyleCnt="2"/>
      <dgm:spPr/>
    </dgm:pt>
    <dgm:pt modelId="{794A46A7-AE2B-41BB-9C3F-95930012FF1F}" type="pres">
      <dgm:prSet presAssocID="{6F85FE77-77FF-4BE9-9B33-E51F8889B19C}" presName="hierChild4" presStyleCnt="0"/>
      <dgm:spPr/>
    </dgm:pt>
    <dgm:pt modelId="{A224D90E-FF3F-4012-86B5-E4BFF57092A7}" type="pres">
      <dgm:prSet presAssocID="{6F85FE77-77FF-4BE9-9B33-E51F8889B19C}" presName="hierChild5" presStyleCnt="0"/>
      <dgm:spPr/>
    </dgm:pt>
    <dgm:pt modelId="{DBEF678A-5081-40C6-B0FD-8A7B3E5F26EE}" type="pres">
      <dgm:prSet presAssocID="{F3DD1ECA-AF01-4039-A506-0AA2CE3EF612}" presName="hierChild5" presStyleCnt="0"/>
      <dgm:spPr/>
    </dgm:pt>
    <dgm:pt modelId="{8406B68E-AE70-420E-A93D-11BAA490DBAB}" type="pres">
      <dgm:prSet presAssocID="{06A77A79-E035-43A5-A8AF-DEC73865D625}" presName="Name64" presStyleLbl="parChTrans1D2" presStyleIdx="1" presStyleCnt="2"/>
      <dgm:spPr/>
    </dgm:pt>
    <dgm:pt modelId="{81A18D93-7ABD-4076-B95E-DB79A025FD89}" type="pres">
      <dgm:prSet presAssocID="{629A1D14-F264-4DF1-92EF-422E5698CFB7}" presName="hierRoot2" presStyleCnt="0">
        <dgm:presLayoutVars>
          <dgm:hierBranch val="init"/>
        </dgm:presLayoutVars>
      </dgm:prSet>
      <dgm:spPr/>
    </dgm:pt>
    <dgm:pt modelId="{D0F540AD-758D-4A8A-9859-FD785EE8D445}" type="pres">
      <dgm:prSet presAssocID="{629A1D14-F264-4DF1-92EF-422E5698CFB7}" presName="rootComposite" presStyleCnt="0"/>
      <dgm:spPr/>
    </dgm:pt>
    <dgm:pt modelId="{32BFC0C1-206A-4E0F-A4E8-59032C9EC482}" type="pres">
      <dgm:prSet presAssocID="{629A1D14-F264-4DF1-92EF-422E5698CFB7}" presName="rootText" presStyleLbl="node2" presStyleIdx="1" presStyleCnt="2" custScaleX="67747">
        <dgm:presLayoutVars>
          <dgm:chPref val="3"/>
        </dgm:presLayoutVars>
      </dgm:prSet>
      <dgm:spPr/>
    </dgm:pt>
    <dgm:pt modelId="{F347D1A8-CF47-493D-A542-037FB559872B}" type="pres">
      <dgm:prSet presAssocID="{629A1D14-F264-4DF1-92EF-422E5698CFB7}" presName="rootConnector" presStyleLbl="node2" presStyleIdx="1" presStyleCnt="2"/>
      <dgm:spPr/>
    </dgm:pt>
    <dgm:pt modelId="{491B107D-D6BA-4749-85AC-A81FE545C17F}" type="pres">
      <dgm:prSet presAssocID="{629A1D14-F264-4DF1-92EF-422E5698CFB7}" presName="hierChild4" presStyleCnt="0"/>
      <dgm:spPr/>
    </dgm:pt>
    <dgm:pt modelId="{9F297C9B-65AB-4FF1-9893-2E2972DC580C}" type="pres">
      <dgm:prSet presAssocID="{8DFBF31A-891A-4AA9-9C0E-37F14DAFF83A}" presName="Name64" presStyleLbl="parChTrans1D3" presStyleIdx="1" presStyleCnt="2"/>
      <dgm:spPr/>
    </dgm:pt>
    <dgm:pt modelId="{39B278A8-06F2-4640-925E-51E3A95A7A28}" type="pres">
      <dgm:prSet presAssocID="{F81445A2-B301-424F-8061-9D138A70708B}" presName="hierRoot2" presStyleCnt="0">
        <dgm:presLayoutVars>
          <dgm:hierBranch val="init"/>
        </dgm:presLayoutVars>
      </dgm:prSet>
      <dgm:spPr/>
    </dgm:pt>
    <dgm:pt modelId="{825A0C51-0AD3-47DE-9F68-6B726AEABEA5}" type="pres">
      <dgm:prSet presAssocID="{F81445A2-B301-424F-8061-9D138A70708B}" presName="rootComposite" presStyleCnt="0"/>
      <dgm:spPr/>
    </dgm:pt>
    <dgm:pt modelId="{28C7659B-9BC2-4C99-96A5-F31D256D5E50}" type="pres">
      <dgm:prSet presAssocID="{F81445A2-B301-424F-8061-9D138A70708B}" presName="rootText" presStyleLbl="node3" presStyleIdx="1" presStyleCnt="2" custScaleX="118759" custScaleY="309266" custLinFactNeighborX="-2586">
        <dgm:presLayoutVars>
          <dgm:chPref val="3"/>
        </dgm:presLayoutVars>
      </dgm:prSet>
      <dgm:spPr/>
    </dgm:pt>
    <dgm:pt modelId="{A465419D-2992-4734-9D8B-AC50BAC3BC8F}" type="pres">
      <dgm:prSet presAssocID="{F81445A2-B301-424F-8061-9D138A70708B}" presName="rootConnector" presStyleLbl="node3" presStyleIdx="1" presStyleCnt="2"/>
      <dgm:spPr/>
    </dgm:pt>
    <dgm:pt modelId="{12A81A4F-EC95-482E-B9B2-DC3D0D98562B}" type="pres">
      <dgm:prSet presAssocID="{F81445A2-B301-424F-8061-9D138A70708B}" presName="hierChild4" presStyleCnt="0"/>
      <dgm:spPr/>
    </dgm:pt>
    <dgm:pt modelId="{F71C2E7F-A696-4098-982E-D75CC011B8FB}" type="pres">
      <dgm:prSet presAssocID="{F81445A2-B301-424F-8061-9D138A70708B}" presName="hierChild5" presStyleCnt="0"/>
      <dgm:spPr/>
    </dgm:pt>
    <dgm:pt modelId="{75AA0766-52F2-4209-AE4C-CA9075949348}" type="pres">
      <dgm:prSet presAssocID="{629A1D14-F264-4DF1-92EF-422E5698CFB7}" presName="hierChild5" presStyleCnt="0"/>
      <dgm:spPr/>
    </dgm:pt>
    <dgm:pt modelId="{46ED11E3-87AB-47A7-B8DA-E550D1622256}" type="pres">
      <dgm:prSet presAssocID="{7E9FDDC6-FBE3-47CE-9F44-4575EBF9B206}" presName="hierChild3" presStyleCnt="0"/>
      <dgm:spPr/>
    </dgm:pt>
  </dgm:ptLst>
  <dgm:cxnLst>
    <dgm:cxn modelId="{C7F1C601-AA00-A94B-8536-1ADD831E0691}" type="presOf" srcId="{7E9FDDC6-FBE3-47CE-9F44-4575EBF9B206}" destId="{B82ED4D5-EE5F-4FC6-AA03-6D2541439615}" srcOrd="1" destOrd="0" presId="urn:microsoft.com/office/officeart/2009/3/layout/HorizontalOrganizationChart"/>
    <dgm:cxn modelId="{F3D91F18-E542-3C43-B61D-18B73BF8AB36}" type="presOf" srcId="{F81445A2-B301-424F-8061-9D138A70708B}" destId="{28C7659B-9BC2-4C99-96A5-F31D256D5E50}" srcOrd="0" destOrd="0" presId="urn:microsoft.com/office/officeart/2009/3/layout/HorizontalOrganizationChart"/>
    <dgm:cxn modelId="{271C1F20-11AC-0544-8205-E3E3C8821B37}" type="presOf" srcId="{508523C7-1BCA-4A5E-B548-3D4EC8EED4B5}" destId="{77CFC678-8BD9-431A-8C5C-C5039B84E22C}" srcOrd="0" destOrd="0" presId="urn:microsoft.com/office/officeart/2009/3/layout/HorizontalOrganizationChart"/>
    <dgm:cxn modelId="{FE429824-B8BC-9344-A277-C697ACAE63B4}" type="presOf" srcId="{F81445A2-B301-424F-8061-9D138A70708B}" destId="{A465419D-2992-4734-9D8B-AC50BAC3BC8F}" srcOrd="1" destOrd="0" presId="urn:microsoft.com/office/officeart/2009/3/layout/HorizontalOrganizationChart"/>
    <dgm:cxn modelId="{8027192B-BE16-EF4B-B15D-45473A3CA408}" type="presOf" srcId="{F3DD1ECA-AF01-4039-A506-0AA2CE3EF612}" destId="{DCB89D51-D9AB-4A7A-9E7B-F4BF51A5C9AA}" srcOrd="1" destOrd="0" presId="urn:microsoft.com/office/officeart/2009/3/layout/HorizontalOrganizationChart"/>
    <dgm:cxn modelId="{E5652944-4A3F-6145-ABCE-0148446A440B}" type="presOf" srcId="{06A77A79-E035-43A5-A8AF-DEC73865D625}" destId="{8406B68E-AE70-420E-A93D-11BAA490DBAB}" srcOrd="0" destOrd="0" presId="urn:microsoft.com/office/officeart/2009/3/layout/HorizontalOrganizationChart"/>
    <dgm:cxn modelId="{5FCC9D47-ABA1-2F48-AC7C-F5A07DEEEEBA}" type="presOf" srcId="{FABC1035-7117-4DE1-B0B9-554A4E6BF27D}" destId="{78CA325B-FEF3-488D-AD8D-E2E8A20F2C5D}" srcOrd="0" destOrd="0" presId="urn:microsoft.com/office/officeart/2009/3/layout/HorizontalOrganizationChart"/>
    <dgm:cxn modelId="{91BD206B-4BFE-44CD-8BCA-DB737B592BE4}" srcId="{7E9FDDC6-FBE3-47CE-9F44-4575EBF9B206}" destId="{F3DD1ECA-AF01-4039-A506-0AA2CE3EF612}" srcOrd="0" destOrd="0" parTransId="{508523C7-1BCA-4A5E-B548-3D4EC8EED4B5}" sibTransId="{0D37A3BC-4EAA-4112-AB86-40B9F692EAF1}"/>
    <dgm:cxn modelId="{D9221973-2E0F-410D-B3F6-69C902C20ADF}" srcId="{F3DD1ECA-AF01-4039-A506-0AA2CE3EF612}" destId="{6F85FE77-77FF-4BE9-9B33-E51F8889B19C}" srcOrd="0" destOrd="0" parTransId="{0134A875-8653-4F01-9509-F44097A479CC}" sibTransId="{124EAC3F-0AA2-4C16-8CF5-86FEC6C9AE97}"/>
    <dgm:cxn modelId="{B1428C84-8036-A548-BC40-B69317A282F8}" type="presOf" srcId="{6F85FE77-77FF-4BE9-9B33-E51F8889B19C}" destId="{1EE12AC2-C427-4C53-8293-A48909DA9838}" srcOrd="1" destOrd="0" presId="urn:microsoft.com/office/officeart/2009/3/layout/HorizontalOrganizationChart"/>
    <dgm:cxn modelId="{918D0696-2039-6A48-9C71-CC715B1586DB}" type="presOf" srcId="{629A1D14-F264-4DF1-92EF-422E5698CFB7}" destId="{32BFC0C1-206A-4E0F-A4E8-59032C9EC482}" srcOrd="0" destOrd="0" presId="urn:microsoft.com/office/officeart/2009/3/layout/HorizontalOrganizationChart"/>
    <dgm:cxn modelId="{1BE9B396-9620-D545-ABE4-0389D6A373EF}" type="presOf" srcId="{629A1D14-F264-4DF1-92EF-422E5698CFB7}" destId="{F347D1A8-CF47-493D-A542-037FB559872B}" srcOrd="1" destOrd="0" presId="urn:microsoft.com/office/officeart/2009/3/layout/HorizontalOrganizationChart"/>
    <dgm:cxn modelId="{F8AF3FAF-ED45-4182-8C31-B69675A71824}" srcId="{629A1D14-F264-4DF1-92EF-422E5698CFB7}" destId="{F81445A2-B301-424F-8061-9D138A70708B}" srcOrd="0" destOrd="0" parTransId="{8DFBF31A-891A-4AA9-9C0E-37F14DAFF83A}" sibTransId="{E00AA868-AA59-4E12-A03A-E74BAAE4E82E}"/>
    <dgm:cxn modelId="{3C45DEB6-2831-0E47-B647-08B34B67DE1C}" type="presOf" srcId="{F3DD1ECA-AF01-4039-A506-0AA2CE3EF612}" destId="{03DD9A6A-92E4-4E92-9995-F70D61B8BA5A}" srcOrd="0" destOrd="0" presId="urn:microsoft.com/office/officeart/2009/3/layout/HorizontalOrganizationChart"/>
    <dgm:cxn modelId="{D7FF5EBB-7CE8-AA4A-9A17-5EFD55F388F4}" type="presOf" srcId="{0134A875-8653-4F01-9509-F44097A479CC}" destId="{70EFF12E-D543-468D-A290-400DF6B58438}" srcOrd="0" destOrd="0" presId="urn:microsoft.com/office/officeart/2009/3/layout/HorizontalOrganizationChart"/>
    <dgm:cxn modelId="{EE8042C2-6190-4BC5-9D5F-6AE7248030B9}" srcId="{FABC1035-7117-4DE1-B0B9-554A4E6BF27D}" destId="{7E9FDDC6-FBE3-47CE-9F44-4575EBF9B206}" srcOrd="0" destOrd="0" parTransId="{4746D141-FE14-4F47-BBE2-0EFE23AF97A4}" sibTransId="{F77D2182-0986-4FE6-B8CF-3E82BB03DB0C}"/>
    <dgm:cxn modelId="{DB173BC4-AEBD-FC4D-A0B8-706D4EE65363}" type="presOf" srcId="{6F85FE77-77FF-4BE9-9B33-E51F8889B19C}" destId="{3934B147-8AF9-4B2E-909F-6928A46FBCC6}" srcOrd="0" destOrd="0" presId="urn:microsoft.com/office/officeart/2009/3/layout/HorizontalOrganizationChart"/>
    <dgm:cxn modelId="{3FFDCFC6-EBDB-0E42-BAFB-F6E376EBEDD9}" type="presOf" srcId="{7E9FDDC6-FBE3-47CE-9F44-4575EBF9B206}" destId="{93375A4F-F966-44BE-AE55-C93FD7217550}" srcOrd="0" destOrd="0" presId="urn:microsoft.com/office/officeart/2009/3/layout/HorizontalOrganizationChart"/>
    <dgm:cxn modelId="{9D7B29DD-0266-2140-BB7E-5B36F2EFCB8A}" type="presOf" srcId="{8DFBF31A-891A-4AA9-9C0E-37F14DAFF83A}" destId="{9F297C9B-65AB-4FF1-9893-2E2972DC580C}" srcOrd="0" destOrd="0" presId="urn:microsoft.com/office/officeart/2009/3/layout/HorizontalOrganizationChart"/>
    <dgm:cxn modelId="{64270FF9-2D59-43CC-A3DF-E4BDD40B6643}" srcId="{7E9FDDC6-FBE3-47CE-9F44-4575EBF9B206}" destId="{629A1D14-F264-4DF1-92EF-422E5698CFB7}" srcOrd="1" destOrd="0" parTransId="{06A77A79-E035-43A5-A8AF-DEC73865D625}" sibTransId="{56F6F9C2-4D46-4BA6-96EA-B3AE68B15411}"/>
    <dgm:cxn modelId="{AA30DBB5-C6ED-5F42-812D-B77D8E8D6FEF}" type="presParOf" srcId="{78CA325B-FEF3-488D-AD8D-E2E8A20F2C5D}" destId="{1522B47B-58C1-4497-8F80-C7C9683F9D13}" srcOrd="0" destOrd="0" presId="urn:microsoft.com/office/officeart/2009/3/layout/HorizontalOrganizationChart"/>
    <dgm:cxn modelId="{76B9CE9B-27FE-FF4C-9B1D-9DB559D91C2C}" type="presParOf" srcId="{1522B47B-58C1-4497-8F80-C7C9683F9D13}" destId="{18FB94DE-C80D-408B-8223-CF368CDAAAB9}" srcOrd="0" destOrd="0" presId="urn:microsoft.com/office/officeart/2009/3/layout/HorizontalOrganizationChart"/>
    <dgm:cxn modelId="{8E06B4A4-E0A3-A148-AE0E-16B97258C41D}" type="presParOf" srcId="{18FB94DE-C80D-408B-8223-CF368CDAAAB9}" destId="{93375A4F-F966-44BE-AE55-C93FD7217550}" srcOrd="0" destOrd="0" presId="urn:microsoft.com/office/officeart/2009/3/layout/HorizontalOrganizationChart"/>
    <dgm:cxn modelId="{E8D5E394-7E6D-C64A-92E0-0444C61665BE}" type="presParOf" srcId="{18FB94DE-C80D-408B-8223-CF368CDAAAB9}" destId="{B82ED4D5-EE5F-4FC6-AA03-6D2541439615}" srcOrd="1" destOrd="0" presId="urn:microsoft.com/office/officeart/2009/3/layout/HorizontalOrganizationChart"/>
    <dgm:cxn modelId="{DD1084A8-BC48-D34B-BDE7-1A16EFFB78DA}" type="presParOf" srcId="{1522B47B-58C1-4497-8F80-C7C9683F9D13}" destId="{FD9E4488-1E32-4BD0-84E7-F952C924E709}" srcOrd="1" destOrd="0" presId="urn:microsoft.com/office/officeart/2009/3/layout/HorizontalOrganizationChart"/>
    <dgm:cxn modelId="{E064B6D2-8985-1147-ACE0-3A984936DE20}" type="presParOf" srcId="{FD9E4488-1E32-4BD0-84E7-F952C924E709}" destId="{77CFC678-8BD9-431A-8C5C-C5039B84E22C}" srcOrd="0" destOrd="0" presId="urn:microsoft.com/office/officeart/2009/3/layout/HorizontalOrganizationChart"/>
    <dgm:cxn modelId="{A78281EB-F928-CA4C-94C4-6D2201632614}" type="presParOf" srcId="{FD9E4488-1E32-4BD0-84E7-F952C924E709}" destId="{3C0811C3-35A2-4BDC-81BA-4354914BE0A6}" srcOrd="1" destOrd="0" presId="urn:microsoft.com/office/officeart/2009/3/layout/HorizontalOrganizationChart"/>
    <dgm:cxn modelId="{B5304A34-693D-D741-8CBD-D80E647C9326}" type="presParOf" srcId="{3C0811C3-35A2-4BDC-81BA-4354914BE0A6}" destId="{BE59A237-12B3-4813-AA8A-64E166C09E50}" srcOrd="0" destOrd="0" presId="urn:microsoft.com/office/officeart/2009/3/layout/HorizontalOrganizationChart"/>
    <dgm:cxn modelId="{C48163DC-5499-D844-954D-41D4D80218A5}" type="presParOf" srcId="{BE59A237-12B3-4813-AA8A-64E166C09E50}" destId="{03DD9A6A-92E4-4E92-9995-F70D61B8BA5A}" srcOrd="0" destOrd="0" presId="urn:microsoft.com/office/officeart/2009/3/layout/HorizontalOrganizationChart"/>
    <dgm:cxn modelId="{BA3F6139-AF06-4445-87D6-57621FFFA944}" type="presParOf" srcId="{BE59A237-12B3-4813-AA8A-64E166C09E50}" destId="{DCB89D51-D9AB-4A7A-9E7B-F4BF51A5C9AA}" srcOrd="1" destOrd="0" presId="urn:microsoft.com/office/officeart/2009/3/layout/HorizontalOrganizationChart"/>
    <dgm:cxn modelId="{08F7DF4A-6367-1344-9322-259D26AC7BD2}" type="presParOf" srcId="{3C0811C3-35A2-4BDC-81BA-4354914BE0A6}" destId="{7412FA54-6BA7-4343-A842-568C59A5CC32}" srcOrd="1" destOrd="0" presId="urn:microsoft.com/office/officeart/2009/3/layout/HorizontalOrganizationChart"/>
    <dgm:cxn modelId="{23EBBD51-709B-8441-885D-1FEFA3E3649F}" type="presParOf" srcId="{7412FA54-6BA7-4343-A842-568C59A5CC32}" destId="{70EFF12E-D543-468D-A290-400DF6B58438}" srcOrd="0" destOrd="0" presId="urn:microsoft.com/office/officeart/2009/3/layout/HorizontalOrganizationChart"/>
    <dgm:cxn modelId="{9002DA9B-7D20-0045-A30C-44519015C1AB}" type="presParOf" srcId="{7412FA54-6BA7-4343-A842-568C59A5CC32}" destId="{E8811E97-1C0F-47C2-8012-F292AA473520}" srcOrd="1" destOrd="0" presId="urn:microsoft.com/office/officeart/2009/3/layout/HorizontalOrganizationChart"/>
    <dgm:cxn modelId="{639DCC1B-0ED0-FD4C-A70F-9CA49B44B24F}" type="presParOf" srcId="{E8811E97-1C0F-47C2-8012-F292AA473520}" destId="{F7778842-529F-4BCE-8DCA-93D92954BA94}" srcOrd="0" destOrd="0" presId="urn:microsoft.com/office/officeart/2009/3/layout/HorizontalOrganizationChart"/>
    <dgm:cxn modelId="{C0C3982F-9F34-F14E-8F3D-CAF6C9690508}" type="presParOf" srcId="{F7778842-529F-4BCE-8DCA-93D92954BA94}" destId="{3934B147-8AF9-4B2E-909F-6928A46FBCC6}" srcOrd="0" destOrd="0" presId="urn:microsoft.com/office/officeart/2009/3/layout/HorizontalOrganizationChart"/>
    <dgm:cxn modelId="{7B5E881B-C905-F342-9044-04ED6861BFBD}" type="presParOf" srcId="{F7778842-529F-4BCE-8DCA-93D92954BA94}" destId="{1EE12AC2-C427-4C53-8293-A48909DA9838}" srcOrd="1" destOrd="0" presId="urn:microsoft.com/office/officeart/2009/3/layout/HorizontalOrganizationChart"/>
    <dgm:cxn modelId="{07D6325E-1F0F-8646-A6A0-216D21006CF9}" type="presParOf" srcId="{E8811E97-1C0F-47C2-8012-F292AA473520}" destId="{794A46A7-AE2B-41BB-9C3F-95930012FF1F}" srcOrd="1" destOrd="0" presId="urn:microsoft.com/office/officeart/2009/3/layout/HorizontalOrganizationChart"/>
    <dgm:cxn modelId="{1056365E-3CC3-154E-8865-1FC8AE79AF2C}" type="presParOf" srcId="{E8811E97-1C0F-47C2-8012-F292AA473520}" destId="{A224D90E-FF3F-4012-86B5-E4BFF57092A7}" srcOrd="2" destOrd="0" presId="urn:microsoft.com/office/officeart/2009/3/layout/HorizontalOrganizationChart"/>
    <dgm:cxn modelId="{CAB97B27-7175-F14B-9183-27BCAD1AC4FF}" type="presParOf" srcId="{3C0811C3-35A2-4BDC-81BA-4354914BE0A6}" destId="{DBEF678A-5081-40C6-B0FD-8A7B3E5F26EE}" srcOrd="2" destOrd="0" presId="urn:microsoft.com/office/officeart/2009/3/layout/HorizontalOrganizationChart"/>
    <dgm:cxn modelId="{E69786DD-6159-544E-AF37-9D6354E14A4F}" type="presParOf" srcId="{FD9E4488-1E32-4BD0-84E7-F952C924E709}" destId="{8406B68E-AE70-420E-A93D-11BAA490DBAB}" srcOrd="2" destOrd="0" presId="urn:microsoft.com/office/officeart/2009/3/layout/HorizontalOrganizationChart"/>
    <dgm:cxn modelId="{718856A6-2665-3449-8D95-C01B7A1692DA}" type="presParOf" srcId="{FD9E4488-1E32-4BD0-84E7-F952C924E709}" destId="{81A18D93-7ABD-4076-B95E-DB79A025FD89}" srcOrd="3" destOrd="0" presId="urn:microsoft.com/office/officeart/2009/3/layout/HorizontalOrganizationChart"/>
    <dgm:cxn modelId="{B6CEBC67-1790-804E-930C-A2A15FF56EA5}" type="presParOf" srcId="{81A18D93-7ABD-4076-B95E-DB79A025FD89}" destId="{D0F540AD-758D-4A8A-9859-FD785EE8D445}" srcOrd="0" destOrd="0" presId="urn:microsoft.com/office/officeart/2009/3/layout/HorizontalOrganizationChart"/>
    <dgm:cxn modelId="{7154A38B-E5E6-5F49-A581-42AEBF67BFB9}" type="presParOf" srcId="{D0F540AD-758D-4A8A-9859-FD785EE8D445}" destId="{32BFC0C1-206A-4E0F-A4E8-59032C9EC482}" srcOrd="0" destOrd="0" presId="urn:microsoft.com/office/officeart/2009/3/layout/HorizontalOrganizationChart"/>
    <dgm:cxn modelId="{F0F20E2D-96F5-3A40-A43A-16A585AB403A}" type="presParOf" srcId="{D0F540AD-758D-4A8A-9859-FD785EE8D445}" destId="{F347D1A8-CF47-493D-A542-037FB559872B}" srcOrd="1" destOrd="0" presId="urn:microsoft.com/office/officeart/2009/3/layout/HorizontalOrganizationChart"/>
    <dgm:cxn modelId="{125FDBE0-2A74-9942-A2DA-7AB423888670}" type="presParOf" srcId="{81A18D93-7ABD-4076-B95E-DB79A025FD89}" destId="{491B107D-D6BA-4749-85AC-A81FE545C17F}" srcOrd="1" destOrd="0" presId="urn:microsoft.com/office/officeart/2009/3/layout/HorizontalOrganizationChart"/>
    <dgm:cxn modelId="{007E345C-62C5-474E-8FF6-6BEB8A14A270}" type="presParOf" srcId="{491B107D-D6BA-4749-85AC-A81FE545C17F}" destId="{9F297C9B-65AB-4FF1-9893-2E2972DC580C}" srcOrd="0" destOrd="0" presId="urn:microsoft.com/office/officeart/2009/3/layout/HorizontalOrganizationChart"/>
    <dgm:cxn modelId="{4166FFEA-35DF-1C47-902B-03BE7D9250BB}" type="presParOf" srcId="{491B107D-D6BA-4749-85AC-A81FE545C17F}" destId="{39B278A8-06F2-4640-925E-51E3A95A7A28}" srcOrd="1" destOrd="0" presId="urn:microsoft.com/office/officeart/2009/3/layout/HorizontalOrganizationChart"/>
    <dgm:cxn modelId="{E6C18C99-8187-8B4A-B1C6-E7C23C14053D}" type="presParOf" srcId="{39B278A8-06F2-4640-925E-51E3A95A7A28}" destId="{825A0C51-0AD3-47DE-9F68-6B726AEABEA5}" srcOrd="0" destOrd="0" presId="urn:microsoft.com/office/officeart/2009/3/layout/HorizontalOrganizationChart"/>
    <dgm:cxn modelId="{AC925671-101E-D747-B055-9D667BF7F9FF}" type="presParOf" srcId="{825A0C51-0AD3-47DE-9F68-6B726AEABEA5}" destId="{28C7659B-9BC2-4C99-96A5-F31D256D5E50}" srcOrd="0" destOrd="0" presId="urn:microsoft.com/office/officeart/2009/3/layout/HorizontalOrganizationChart"/>
    <dgm:cxn modelId="{929657BE-B731-7A40-8576-CB0947568451}" type="presParOf" srcId="{825A0C51-0AD3-47DE-9F68-6B726AEABEA5}" destId="{A465419D-2992-4734-9D8B-AC50BAC3BC8F}" srcOrd="1" destOrd="0" presId="urn:microsoft.com/office/officeart/2009/3/layout/HorizontalOrganizationChart"/>
    <dgm:cxn modelId="{30303D7E-9CB1-A74C-AEB8-FB1B39A041C2}" type="presParOf" srcId="{39B278A8-06F2-4640-925E-51E3A95A7A28}" destId="{12A81A4F-EC95-482E-B9B2-DC3D0D98562B}" srcOrd="1" destOrd="0" presId="urn:microsoft.com/office/officeart/2009/3/layout/HorizontalOrganizationChart"/>
    <dgm:cxn modelId="{B07EC58F-0A82-5347-93F2-33D78FD57127}" type="presParOf" srcId="{39B278A8-06F2-4640-925E-51E3A95A7A28}" destId="{F71C2E7F-A696-4098-982E-D75CC011B8FB}" srcOrd="2" destOrd="0" presId="urn:microsoft.com/office/officeart/2009/3/layout/HorizontalOrganizationChart"/>
    <dgm:cxn modelId="{AB87016D-7058-EE4D-A141-7AA45C9A6B6E}" type="presParOf" srcId="{81A18D93-7ABD-4076-B95E-DB79A025FD89}" destId="{75AA0766-52F2-4209-AE4C-CA9075949348}" srcOrd="2" destOrd="0" presId="urn:microsoft.com/office/officeart/2009/3/layout/HorizontalOrganizationChart"/>
    <dgm:cxn modelId="{FC49E8F4-4103-8544-813D-626FB0250CDF}" type="presParOf" srcId="{1522B47B-58C1-4497-8F80-C7C9683F9D13}" destId="{46ED11E3-87AB-47A7-B8DA-E550D1622256}"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97C9B-65AB-4FF1-9893-2E2972DC580C}">
      <dsp:nvSpPr>
        <dsp:cNvPr id="0" name=""/>
        <dsp:cNvSpPr/>
      </dsp:nvSpPr>
      <dsp:spPr>
        <a:xfrm>
          <a:off x="3973420" y="3924978"/>
          <a:ext cx="448698" cy="91440"/>
        </a:xfrm>
        <a:custGeom>
          <a:avLst/>
          <a:gdLst/>
          <a:ahLst/>
          <a:cxnLst/>
          <a:rect l="0" t="0" r="0" b="0"/>
          <a:pathLst>
            <a:path>
              <a:moveTo>
                <a:pt x="0" y="45720"/>
              </a:moveTo>
              <a:lnTo>
                <a:pt x="448698" y="45720"/>
              </a:lnTo>
            </a:path>
          </a:pathLst>
        </a:custGeom>
        <a:noFill/>
        <a:ln w="381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8406B68E-AE70-420E-A93D-11BAA490DBAB}">
      <dsp:nvSpPr>
        <dsp:cNvPr id="0" name=""/>
        <dsp:cNvSpPr/>
      </dsp:nvSpPr>
      <dsp:spPr>
        <a:xfrm>
          <a:off x="1712483" y="2594428"/>
          <a:ext cx="515330" cy="1376269"/>
        </a:xfrm>
        <a:custGeom>
          <a:avLst/>
          <a:gdLst/>
          <a:ahLst/>
          <a:cxnLst/>
          <a:rect l="0" t="0" r="0" b="0"/>
          <a:pathLst>
            <a:path>
              <a:moveTo>
                <a:pt x="0" y="0"/>
              </a:moveTo>
              <a:lnTo>
                <a:pt x="257665" y="0"/>
              </a:lnTo>
              <a:lnTo>
                <a:pt x="257665" y="1376269"/>
              </a:lnTo>
              <a:lnTo>
                <a:pt x="515330" y="1376269"/>
              </a:lnTo>
            </a:path>
          </a:pathLst>
        </a:custGeom>
        <a:noFill/>
        <a:ln w="381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70EFF12E-D543-468D-A290-400DF6B58438}">
      <dsp:nvSpPr>
        <dsp:cNvPr id="0" name=""/>
        <dsp:cNvSpPr/>
      </dsp:nvSpPr>
      <dsp:spPr>
        <a:xfrm>
          <a:off x="3907767" y="1172438"/>
          <a:ext cx="597797" cy="91440"/>
        </a:xfrm>
        <a:custGeom>
          <a:avLst/>
          <a:gdLst/>
          <a:ahLst/>
          <a:cxnLst/>
          <a:rect l="0" t="0" r="0" b="0"/>
          <a:pathLst>
            <a:path>
              <a:moveTo>
                <a:pt x="0" y="45720"/>
              </a:moveTo>
              <a:lnTo>
                <a:pt x="597797" y="45720"/>
              </a:lnTo>
            </a:path>
          </a:pathLst>
        </a:custGeom>
        <a:noFill/>
        <a:ln w="381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77CFC678-8BD9-431A-8C5C-C5039B84E22C}">
      <dsp:nvSpPr>
        <dsp:cNvPr id="0" name=""/>
        <dsp:cNvSpPr/>
      </dsp:nvSpPr>
      <dsp:spPr>
        <a:xfrm>
          <a:off x="1712483" y="1218158"/>
          <a:ext cx="515330" cy="1376269"/>
        </a:xfrm>
        <a:custGeom>
          <a:avLst/>
          <a:gdLst/>
          <a:ahLst/>
          <a:cxnLst/>
          <a:rect l="0" t="0" r="0" b="0"/>
          <a:pathLst>
            <a:path>
              <a:moveTo>
                <a:pt x="0" y="1376269"/>
              </a:moveTo>
              <a:lnTo>
                <a:pt x="257665" y="1376269"/>
              </a:lnTo>
              <a:lnTo>
                <a:pt x="257665" y="0"/>
              </a:lnTo>
              <a:lnTo>
                <a:pt x="515330" y="0"/>
              </a:lnTo>
            </a:path>
          </a:pathLst>
        </a:custGeom>
        <a:noFill/>
        <a:ln w="381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sp>
    <dsp:sp modelId="{93375A4F-F966-44BE-AE55-C93FD7217550}">
      <dsp:nvSpPr>
        <dsp:cNvPr id="0" name=""/>
        <dsp:cNvSpPr/>
      </dsp:nvSpPr>
      <dsp:spPr>
        <a:xfrm>
          <a:off x="16813" y="2201488"/>
          <a:ext cx="1695670" cy="785879"/>
        </a:xfrm>
        <a:prstGeom prst="rect">
          <a:avLst/>
        </a:prstGeom>
        <a:solidFill>
          <a:schemeClr val="accent2">
            <a:hueOff val="0"/>
            <a:satOff val="0"/>
            <a:lumOff val="0"/>
            <a:alphaOff val="0"/>
          </a:schemeClr>
        </a:solidFill>
        <a:ln w="381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pt-BR" sz="2800" b="1" kern="1200" dirty="0">
              <a:solidFill>
                <a:schemeClr val="tx1"/>
              </a:solidFill>
            </a:rPr>
            <a:t>Tarefas</a:t>
          </a:r>
        </a:p>
      </dsp:txBody>
      <dsp:txXfrm>
        <a:off x="16813" y="2201488"/>
        <a:ext cx="1695670" cy="785879"/>
      </dsp:txXfrm>
    </dsp:sp>
    <dsp:sp modelId="{03DD9A6A-92E4-4E92-9995-F70D61B8BA5A}">
      <dsp:nvSpPr>
        <dsp:cNvPr id="0" name=""/>
        <dsp:cNvSpPr/>
      </dsp:nvSpPr>
      <dsp:spPr>
        <a:xfrm>
          <a:off x="2227814" y="825218"/>
          <a:ext cx="1679952" cy="785879"/>
        </a:xfrm>
        <a:prstGeom prst="rect">
          <a:avLst/>
        </a:prstGeom>
        <a:solidFill>
          <a:schemeClr val="accent4">
            <a:hueOff val="0"/>
            <a:satOff val="0"/>
            <a:lumOff val="0"/>
            <a:alphaOff val="0"/>
          </a:schemeClr>
        </a:solidFill>
        <a:ln w="38100" cap="flat" cmpd="sng" algn="ctr">
          <a:solidFill>
            <a:srgbClr val="FF99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pt-BR" sz="2800" b="1" kern="1200">
              <a:solidFill>
                <a:schemeClr val="tx1"/>
              </a:solidFill>
            </a:rPr>
            <a:t>Preditivas</a:t>
          </a:r>
          <a:endParaRPr lang="pt-BR" sz="2800" b="1" kern="1200" dirty="0">
            <a:solidFill>
              <a:schemeClr val="tx1"/>
            </a:solidFill>
          </a:endParaRPr>
        </a:p>
      </dsp:txBody>
      <dsp:txXfrm>
        <a:off x="2227814" y="825218"/>
        <a:ext cx="1679952" cy="785879"/>
      </dsp:txXfrm>
    </dsp:sp>
    <dsp:sp modelId="{3934B147-8AF9-4B2E-909F-6928A46FBCC6}">
      <dsp:nvSpPr>
        <dsp:cNvPr id="0" name=""/>
        <dsp:cNvSpPr/>
      </dsp:nvSpPr>
      <dsp:spPr>
        <a:xfrm>
          <a:off x="4505564" y="2929"/>
          <a:ext cx="3060008" cy="2430457"/>
        </a:xfrm>
        <a:prstGeom prst="rect">
          <a:avLst/>
        </a:prstGeom>
        <a:solidFill>
          <a:schemeClr val="accent4">
            <a:lumMod val="40000"/>
            <a:lumOff val="60000"/>
          </a:schemeClr>
        </a:solidFill>
        <a:ln w="38100" cap="flat" cmpd="sng" algn="ctr">
          <a:solidFill>
            <a:srgbClr val="FF99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b="1" kern="1200" dirty="0">
              <a:solidFill>
                <a:schemeClr val="tx1"/>
              </a:solidFill>
            </a:rPr>
            <a:t>Através de dados de treinamento, tentam prever um resultado para outros dados apresentados</a:t>
          </a:r>
        </a:p>
        <a:p>
          <a:pPr marL="0" lvl="0" indent="0" algn="l" defTabSz="711200">
            <a:lnSpc>
              <a:spcPct val="90000"/>
            </a:lnSpc>
            <a:spcBef>
              <a:spcPct val="0"/>
            </a:spcBef>
            <a:spcAft>
              <a:spcPct val="35000"/>
            </a:spcAft>
            <a:buNone/>
          </a:pPr>
          <a:r>
            <a:rPr lang="pt-BR" sz="1600" b="1" kern="1200" dirty="0">
              <a:solidFill>
                <a:schemeClr val="tx1"/>
              </a:solidFill>
            </a:rPr>
            <a:t>   Exemplo: </a:t>
          </a:r>
        </a:p>
        <a:p>
          <a:pPr marL="0" lvl="0" indent="0" algn="ctr" defTabSz="711200">
            <a:lnSpc>
              <a:spcPct val="90000"/>
            </a:lnSpc>
            <a:spcBef>
              <a:spcPct val="0"/>
            </a:spcBef>
            <a:spcAft>
              <a:spcPct val="35000"/>
            </a:spcAft>
            <a:buNone/>
          </a:pPr>
          <a:r>
            <a:rPr lang="pt-BR" sz="1600" b="1" kern="1200" dirty="0">
              <a:solidFill>
                <a:schemeClr val="tx1"/>
              </a:solidFill>
            </a:rPr>
            <a:t> - Treinamento: Dado diâmetro de uma árvore, tem-se Altura conhecida</a:t>
          </a:r>
        </a:p>
        <a:p>
          <a:pPr marL="0" lvl="0" indent="0" algn="ctr" defTabSz="711200">
            <a:lnSpc>
              <a:spcPct val="90000"/>
            </a:lnSpc>
            <a:spcBef>
              <a:spcPct val="0"/>
            </a:spcBef>
            <a:spcAft>
              <a:spcPct val="35000"/>
            </a:spcAft>
            <a:buNone/>
          </a:pPr>
          <a:r>
            <a:rPr lang="pt-BR" sz="1600" b="1" kern="1200" dirty="0">
              <a:solidFill>
                <a:schemeClr val="tx1"/>
              </a:solidFill>
            </a:rPr>
            <a:t>  - Uso: Dado Diâmetro estima-se a Altura</a:t>
          </a:r>
        </a:p>
      </dsp:txBody>
      <dsp:txXfrm>
        <a:off x="4505564" y="2929"/>
        <a:ext cx="3060008" cy="2430457"/>
      </dsp:txXfrm>
    </dsp:sp>
    <dsp:sp modelId="{32BFC0C1-206A-4E0F-A4E8-59032C9EC482}">
      <dsp:nvSpPr>
        <dsp:cNvPr id="0" name=""/>
        <dsp:cNvSpPr/>
      </dsp:nvSpPr>
      <dsp:spPr>
        <a:xfrm>
          <a:off x="2227814" y="3577758"/>
          <a:ext cx="1745605" cy="785879"/>
        </a:xfrm>
        <a:prstGeom prst="rect">
          <a:avLst/>
        </a:prstGeom>
        <a:solidFill>
          <a:schemeClr val="accent4">
            <a:hueOff val="0"/>
            <a:satOff val="0"/>
            <a:lumOff val="0"/>
            <a:alphaOff val="0"/>
          </a:schemeClr>
        </a:solidFill>
        <a:ln w="38100" cap="flat" cmpd="sng" algn="ctr">
          <a:solidFill>
            <a:srgbClr val="FF99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pt-BR" sz="2800" b="1" kern="1200">
              <a:solidFill>
                <a:schemeClr val="tx1"/>
              </a:solidFill>
            </a:rPr>
            <a:t>Descritivas</a:t>
          </a:r>
          <a:endParaRPr lang="pt-BR" sz="2800" b="1" kern="1200" dirty="0">
            <a:solidFill>
              <a:schemeClr val="tx1"/>
            </a:solidFill>
          </a:endParaRPr>
        </a:p>
      </dsp:txBody>
      <dsp:txXfrm>
        <a:off x="2227814" y="3577758"/>
        <a:ext cx="1745605" cy="785879"/>
      </dsp:txXfrm>
    </dsp:sp>
    <dsp:sp modelId="{28C7659B-9BC2-4C99-96A5-F31D256D5E50}">
      <dsp:nvSpPr>
        <dsp:cNvPr id="0" name=""/>
        <dsp:cNvSpPr/>
      </dsp:nvSpPr>
      <dsp:spPr>
        <a:xfrm>
          <a:off x="4422118" y="2755469"/>
          <a:ext cx="3060008" cy="2430457"/>
        </a:xfrm>
        <a:prstGeom prst="rect">
          <a:avLst/>
        </a:prstGeom>
        <a:solidFill>
          <a:schemeClr val="accent4">
            <a:lumMod val="40000"/>
            <a:lumOff val="60000"/>
          </a:schemeClr>
        </a:solidFill>
        <a:ln w="38100" cap="flat" cmpd="sng" algn="ctr">
          <a:solidFill>
            <a:srgbClr val="FF99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b="1" kern="1200" dirty="0">
              <a:solidFill>
                <a:schemeClr val="tx1"/>
              </a:solidFill>
            </a:rPr>
            <a:t>Com um conjunto de dados, exploram ou descrevem estas informações</a:t>
          </a:r>
        </a:p>
        <a:p>
          <a:pPr marL="0" lvl="0" indent="0" algn="l" defTabSz="711200">
            <a:lnSpc>
              <a:spcPct val="90000"/>
            </a:lnSpc>
            <a:spcBef>
              <a:spcPct val="0"/>
            </a:spcBef>
            <a:spcAft>
              <a:spcPct val="35000"/>
            </a:spcAft>
            <a:buNone/>
          </a:pPr>
          <a:r>
            <a:rPr lang="pt-BR" sz="1600" b="1" kern="1200" dirty="0">
              <a:solidFill>
                <a:schemeClr val="tx1"/>
              </a:solidFill>
            </a:rPr>
            <a:t>      Exemplo:</a:t>
          </a:r>
        </a:p>
        <a:p>
          <a:pPr marL="0" lvl="0" indent="0" algn="ctr" defTabSz="711200">
            <a:lnSpc>
              <a:spcPct val="90000"/>
            </a:lnSpc>
            <a:spcBef>
              <a:spcPct val="0"/>
            </a:spcBef>
            <a:spcAft>
              <a:spcPct val="35000"/>
            </a:spcAft>
            <a:buNone/>
          </a:pPr>
          <a:r>
            <a:rPr lang="pt-BR" sz="1600" b="1" kern="1200" dirty="0">
              <a:solidFill>
                <a:schemeClr val="tx1"/>
              </a:solidFill>
            </a:rPr>
            <a:t>    - Agrupamento de um conjunto de informações com as mesmas características</a:t>
          </a:r>
        </a:p>
      </dsp:txBody>
      <dsp:txXfrm>
        <a:off x="4422118" y="2755469"/>
        <a:ext cx="3060008" cy="2430457"/>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A1E8E-6166-468A-B1C9-7F685C34DE95}" type="datetimeFigureOut">
              <a:rPr lang="pt-BR" smtClean="0"/>
              <a:t>13/08/2022</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28B8DD-E43B-412F-98FD-9878DFB5FDE5}" type="slidenum">
              <a:rPr lang="pt-BR" smtClean="0"/>
              <a:t>‹nº›</a:t>
            </a:fld>
            <a:endParaRPr lang="pt-BR"/>
          </a:p>
        </p:txBody>
      </p:sp>
    </p:spTree>
    <p:extLst>
      <p:ext uri="{BB962C8B-B14F-4D97-AF65-F5344CB8AC3E}">
        <p14:creationId xmlns:p14="http://schemas.microsoft.com/office/powerpoint/2010/main" val="20661867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9A52B-3637-4224-A535-EF6616F9FCC5}" type="datetimeFigureOut">
              <a:rPr lang="pt-BR" smtClean="0"/>
              <a:t>13/08/2022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5A1D0-9FBB-4FB3-A3CE-E03397F9A4D9}" type="slidenum">
              <a:rPr lang="pt-BR" smtClean="0"/>
              <a:t>‹nº›</a:t>
            </a:fld>
            <a:endParaRPr lang="pt-BR"/>
          </a:p>
        </p:txBody>
      </p:sp>
    </p:spTree>
    <p:extLst>
      <p:ext uri="{BB962C8B-B14F-4D97-AF65-F5344CB8AC3E}">
        <p14:creationId xmlns:p14="http://schemas.microsoft.com/office/powerpoint/2010/main" val="5517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fld id="{1492863F-2181-40AA-9D10-26C0A01C7A52}" type="slidenum">
              <a:rPr lang="en-US" smtClean="0"/>
              <a:t>1</a:t>
            </a:fld>
            <a:endParaRPr lang="en-US" dirty="0"/>
          </a:p>
        </p:txBody>
      </p:sp>
    </p:spTree>
    <p:extLst>
      <p:ext uri="{BB962C8B-B14F-4D97-AF65-F5344CB8AC3E}">
        <p14:creationId xmlns:p14="http://schemas.microsoft.com/office/powerpoint/2010/main" val="1378051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10</a:t>
            </a:fld>
            <a:endParaRPr lang="en-US"/>
          </a:p>
        </p:txBody>
      </p:sp>
    </p:spTree>
    <p:extLst>
      <p:ext uri="{BB962C8B-B14F-4D97-AF65-F5344CB8AC3E}">
        <p14:creationId xmlns:p14="http://schemas.microsoft.com/office/powerpoint/2010/main" val="3230145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11</a:t>
            </a:fld>
            <a:endParaRPr lang="en-US"/>
          </a:p>
        </p:txBody>
      </p:sp>
    </p:spTree>
    <p:extLst>
      <p:ext uri="{BB962C8B-B14F-4D97-AF65-F5344CB8AC3E}">
        <p14:creationId xmlns:p14="http://schemas.microsoft.com/office/powerpoint/2010/main" val="2189866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12</a:t>
            </a:fld>
            <a:endParaRPr lang="en-US"/>
          </a:p>
        </p:txBody>
      </p:sp>
    </p:spTree>
    <p:extLst>
      <p:ext uri="{BB962C8B-B14F-4D97-AF65-F5344CB8AC3E}">
        <p14:creationId xmlns:p14="http://schemas.microsoft.com/office/powerpoint/2010/main" val="1339828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13</a:t>
            </a:fld>
            <a:endParaRPr lang="en-US"/>
          </a:p>
        </p:txBody>
      </p:sp>
    </p:spTree>
    <p:extLst>
      <p:ext uri="{BB962C8B-B14F-4D97-AF65-F5344CB8AC3E}">
        <p14:creationId xmlns:p14="http://schemas.microsoft.com/office/powerpoint/2010/main" val="3859410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14</a:t>
            </a:fld>
            <a:endParaRPr lang="en-US"/>
          </a:p>
        </p:txBody>
      </p:sp>
    </p:spTree>
    <p:extLst>
      <p:ext uri="{BB962C8B-B14F-4D97-AF65-F5344CB8AC3E}">
        <p14:creationId xmlns:p14="http://schemas.microsoft.com/office/powerpoint/2010/main" val="351091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15</a:t>
            </a:fld>
            <a:endParaRPr lang="en-US"/>
          </a:p>
        </p:txBody>
      </p:sp>
    </p:spTree>
    <p:extLst>
      <p:ext uri="{BB962C8B-B14F-4D97-AF65-F5344CB8AC3E}">
        <p14:creationId xmlns:p14="http://schemas.microsoft.com/office/powerpoint/2010/main" val="2130764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16</a:t>
            </a:fld>
            <a:endParaRPr lang="en-US"/>
          </a:p>
        </p:txBody>
      </p:sp>
    </p:spTree>
    <p:extLst>
      <p:ext uri="{BB962C8B-B14F-4D97-AF65-F5344CB8AC3E}">
        <p14:creationId xmlns:p14="http://schemas.microsoft.com/office/powerpoint/2010/main" val="2168063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17</a:t>
            </a:fld>
            <a:endParaRPr lang="en-US"/>
          </a:p>
        </p:txBody>
      </p:sp>
    </p:spTree>
    <p:extLst>
      <p:ext uri="{BB962C8B-B14F-4D97-AF65-F5344CB8AC3E}">
        <p14:creationId xmlns:p14="http://schemas.microsoft.com/office/powerpoint/2010/main" val="1039435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18</a:t>
            </a:fld>
            <a:endParaRPr lang="en-US"/>
          </a:p>
        </p:txBody>
      </p:sp>
    </p:spTree>
    <p:extLst>
      <p:ext uri="{BB962C8B-B14F-4D97-AF65-F5344CB8AC3E}">
        <p14:creationId xmlns:p14="http://schemas.microsoft.com/office/powerpoint/2010/main" val="3855598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19</a:t>
            </a:fld>
            <a:endParaRPr lang="en-US"/>
          </a:p>
        </p:txBody>
      </p:sp>
    </p:spTree>
    <p:extLst>
      <p:ext uri="{BB962C8B-B14F-4D97-AF65-F5344CB8AC3E}">
        <p14:creationId xmlns:p14="http://schemas.microsoft.com/office/powerpoint/2010/main" val="2248003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a:t>
            </a:fld>
            <a:endParaRPr lang="en-US"/>
          </a:p>
        </p:txBody>
      </p:sp>
    </p:spTree>
    <p:extLst>
      <p:ext uri="{BB962C8B-B14F-4D97-AF65-F5344CB8AC3E}">
        <p14:creationId xmlns:p14="http://schemas.microsoft.com/office/powerpoint/2010/main" val="357490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20</a:t>
            </a:fld>
            <a:endParaRPr lang="en-US"/>
          </a:p>
        </p:txBody>
      </p:sp>
    </p:spTree>
    <p:extLst>
      <p:ext uri="{BB962C8B-B14F-4D97-AF65-F5344CB8AC3E}">
        <p14:creationId xmlns:p14="http://schemas.microsoft.com/office/powerpoint/2010/main" val="367344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21</a:t>
            </a:fld>
            <a:endParaRPr lang="en-US"/>
          </a:p>
        </p:txBody>
      </p:sp>
    </p:spTree>
    <p:extLst>
      <p:ext uri="{BB962C8B-B14F-4D97-AF65-F5344CB8AC3E}">
        <p14:creationId xmlns:p14="http://schemas.microsoft.com/office/powerpoint/2010/main" val="7574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22</a:t>
            </a:fld>
            <a:endParaRPr lang="en-US"/>
          </a:p>
        </p:txBody>
      </p:sp>
    </p:spTree>
    <p:extLst>
      <p:ext uri="{BB962C8B-B14F-4D97-AF65-F5344CB8AC3E}">
        <p14:creationId xmlns:p14="http://schemas.microsoft.com/office/powerpoint/2010/main" val="1406217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23</a:t>
            </a:fld>
            <a:endParaRPr lang="en-US"/>
          </a:p>
        </p:txBody>
      </p:sp>
    </p:spTree>
    <p:extLst>
      <p:ext uri="{BB962C8B-B14F-4D97-AF65-F5344CB8AC3E}">
        <p14:creationId xmlns:p14="http://schemas.microsoft.com/office/powerpoint/2010/main" val="554218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24</a:t>
            </a:fld>
            <a:endParaRPr lang="en-US"/>
          </a:p>
        </p:txBody>
      </p:sp>
    </p:spTree>
    <p:extLst>
      <p:ext uri="{BB962C8B-B14F-4D97-AF65-F5344CB8AC3E}">
        <p14:creationId xmlns:p14="http://schemas.microsoft.com/office/powerpoint/2010/main" val="1093554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25</a:t>
            </a:fld>
            <a:endParaRPr lang="en-US"/>
          </a:p>
        </p:txBody>
      </p:sp>
    </p:spTree>
    <p:extLst>
      <p:ext uri="{BB962C8B-B14F-4D97-AF65-F5344CB8AC3E}">
        <p14:creationId xmlns:p14="http://schemas.microsoft.com/office/powerpoint/2010/main" val="2878367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26</a:t>
            </a:fld>
            <a:endParaRPr lang="en-US"/>
          </a:p>
        </p:txBody>
      </p:sp>
    </p:spTree>
    <p:extLst>
      <p:ext uri="{BB962C8B-B14F-4D97-AF65-F5344CB8AC3E}">
        <p14:creationId xmlns:p14="http://schemas.microsoft.com/office/powerpoint/2010/main" val="1550350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27</a:t>
            </a:fld>
            <a:endParaRPr lang="en-US"/>
          </a:p>
        </p:txBody>
      </p:sp>
    </p:spTree>
    <p:extLst>
      <p:ext uri="{BB962C8B-B14F-4D97-AF65-F5344CB8AC3E}">
        <p14:creationId xmlns:p14="http://schemas.microsoft.com/office/powerpoint/2010/main" val="2905697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28</a:t>
            </a:fld>
            <a:endParaRPr lang="en-US"/>
          </a:p>
        </p:txBody>
      </p:sp>
    </p:spTree>
    <p:extLst>
      <p:ext uri="{BB962C8B-B14F-4D97-AF65-F5344CB8AC3E}">
        <p14:creationId xmlns:p14="http://schemas.microsoft.com/office/powerpoint/2010/main" val="3033594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29</a:t>
            </a:fld>
            <a:endParaRPr lang="en-US"/>
          </a:p>
        </p:txBody>
      </p:sp>
    </p:spTree>
    <p:extLst>
      <p:ext uri="{BB962C8B-B14F-4D97-AF65-F5344CB8AC3E}">
        <p14:creationId xmlns:p14="http://schemas.microsoft.com/office/powerpoint/2010/main" val="4086345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a:t>
            </a:fld>
            <a:endParaRPr lang="en-US"/>
          </a:p>
        </p:txBody>
      </p:sp>
    </p:spTree>
    <p:extLst>
      <p:ext uri="{BB962C8B-B14F-4D97-AF65-F5344CB8AC3E}">
        <p14:creationId xmlns:p14="http://schemas.microsoft.com/office/powerpoint/2010/main" val="415978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30</a:t>
            </a:fld>
            <a:endParaRPr lang="en-US"/>
          </a:p>
        </p:txBody>
      </p:sp>
    </p:spTree>
    <p:extLst>
      <p:ext uri="{BB962C8B-B14F-4D97-AF65-F5344CB8AC3E}">
        <p14:creationId xmlns:p14="http://schemas.microsoft.com/office/powerpoint/2010/main" val="1536012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31</a:t>
            </a:fld>
            <a:endParaRPr lang="en-US"/>
          </a:p>
        </p:txBody>
      </p:sp>
    </p:spTree>
    <p:extLst>
      <p:ext uri="{BB962C8B-B14F-4D97-AF65-F5344CB8AC3E}">
        <p14:creationId xmlns:p14="http://schemas.microsoft.com/office/powerpoint/2010/main" val="2873275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32</a:t>
            </a:fld>
            <a:endParaRPr lang="en-US"/>
          </a:p>
        </p:txBody>
      </p:sp>
    </p:spTree>
    <p:extLst>
      <p:ext uri="{BB962C8B-B14F-4D97-AF65-F5344CB8AC3E}">
        <p14:creationId xmlns:p14="http://schemas.microsoft.com/office/powerpoint/2010/main" val="4141083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33</a:t>
            </a:fld>
            <a:endParaRPr lang="en-US"/>
          </a:p>
        </p:txBody>
      </p:sp>
    </p:spTree>
    <p:extLst>
      <p:ext uri="{BB962C8B-B14F-4D97-AF65-F5344CB8AC3E}">
        <p14:creationId xmlns:p14="http://schemas.microsoft.com/office/powerpoint/2010/main" val="573552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34</a:t>
            </a:fld>
            <a:endParaRPr lang="en-US"/>
          </a:p>
        </p:txBody>
      </p:sp>
    </p:spTree>
    <p:extLst>
      <p:ext uri="{BB962C8B-B14F-4D97-AF65-F5344CB8AC3E}">
        <p14:creationId xmlns:p14="http://schemas.microsoft.com/office/powerpoint/2010/main" val="3461896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35</a:t>
            </a:fld>
            <a:endParaRPr lang="en-US"/>
          </a:p>
        </p:txBody>
      </p:sp>
    </p:spTree>
    <p:extLst>
      <p:ext uri="{BB962C8B-B14F-4D97-AF65-F5344CB8AC3E}">
        <p14:creationId xmlns:p14="http://schemas.microsoft.com/office/powerpoint/2010/main" val="1386167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36</a:t>
            </a:fld>
            <a:endParaRPr lang="en-US"/>
          </a:p>
        </p:txBody>
      </p:sp>
    </p:spTree>
    <p:extLst>
      <p:ext uri="{BB962C8B-B14F-4D97-AF65-F5344CB8AC3E}">
        <p14:creationId xmlns:p14="http://schemas.microsoft.com/office/powerpoint/2010/main" val="1814207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37</a:t>
            </a:fld>
            <a:endParaRPr lang="en-US"/>
          </a:p>
        </p:txBody>
      </p:sp>
    </p:spTree>
    <p:extLst>
      <p:ext uri="{BB962C8B-B14F-4D97-AF65-F5344CB8AC3E}">
        <p14:creationId xmlns:p14="http://schemas.microsoft.com/office/powerpoint/2010/main" val="467624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38</a:t>
            </a:fld>
            <a:endParaRPr lang="en-US"/>
          </a:p>
        </p:txBody>
      </p:sp>
    </p:spTree>
    <p:extLst>
      <p:ext uri="{BB962C8B-B14F-4D97-AF65-F5344CB8AC3E}">
        <p14:creationId xmlns:p14="http://schemas.microsoft.com/office/powerpoint/2010/main" val="883712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39</a:t>
            </a:fld>
            <a:endParaRPr lang="en-US"/>
          </a:p>
        </p:txBody>
      </p:sp>
    </p:spTree>
    <p:extLst>
      <p:ext uri="{BB962C8B-B14F-4D97-AF65-F5344CB8AC3E}">
        <p14:creationId xmlns:p14="http://schemas.microsoft.com/office/powerpoint/2010/main" val="287040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a:t>
            </a:fld>
            <a:endParaRPr lang="en-US"/>
          </a:p>
        </p:txBody>
      </p:sp>
    </p:spTree>
    <p:extLst>
      <p:ext uri="{BB962C8B-B14F-4D97-AF65-F5344CB8AC3E}">
        <p14:creationId xmlns:p14="http://schemas.microsoft.com/office/powerpoint/2010/main" val="12762079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40</a:t>
            </a:fld>
            <a:endParaRPr lang="en-US"/>
          </a:p>
        </p:txBody>
      </p:sp>
    </p:spTree>
    <p:extLst>
      <p:ext uri="{BB962C8B-B14F-4D97-AF65-F5344CB8AC3E}">
        <p14:creationId xmlns:p14="http://schemas.microsoft.com/office/powerpoint/2010/main" val="545067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41</a:t>
            </a:fld>
            <a:endParaRPr lang="en-US"/>
          </a:p>
        </p:txBody>
      </p:sp>
    </p:spTree>
    <p:extLst>
      <p:ext uri="{BB962C8B-B14F-4D97-AF65-F5344CB8AC3E}">
        <p14:creationId xmlns:p14="http://schemas.microsoft.com/office/powerpoint/2010/main" val="2134298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42</a:t>
            </a:fld>
            <a:endParaRPr lang="en-US"/>
          </a:p>
        </p:txBody>
      </p:sp>
    </p:spTree>
    <p:extLst>
      <p:ext uri="{BB962C8B-B14F-4D97-AF65-F5344CB8AC3E}">
        <p14:creationId xmlns:p14="http://schemas.microsoft.com/office/powerpoint/2010/main" val="24093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43</a:t>
            </a:fld>
            <a:endParaRPr lang="en-US"/>
          </a:p>
        </p:txBody>
      </p:sp>
    </p:spTree>
    <p:extLst>
      <p:ext uri="{BB962C8B-B14F-4D97-AF65-F5344CB8AC3E}">
        <p14:creationId xmlns:p14="http://schemas.microsoft.com/office/powerpoint/2010/main" val="737946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44</a:t>
            </a:fld>
            <a:endParaRPr lang="en-US"/>
          </a:p>
        </p:txBody>
      </p:sp>
    </p:spTree>
    <p:extLst>
      <p:ext uri="{BB962C8B-B14F-4D97-AF65-F5344CB8AC3E}">
        <p14:creationId xmlns:p14="http://schemas.microsoft.com/office/powerpoint/2010/main" val="1223308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45</a:t>
            </a:fld>
            <a:endParaRPr lang="en-US"/>
          </a:p>
        </p:txBody>
      </p:sp>
    </p:spTree>
    <p:extLst>
      <p:ext uri="{BB962C8B-B14F-4D97-AF65-F5344CB8AC3E}">
        <p14:creationId xmlns:p14="http://schemas.microsoft.com/office/powerpoint/2010/main" val="558776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46</a:t>
            </a:fld>
            <a:endParaRPr lang="en-US"/>
          </a:p>
        </p:txBody>
      </p:sp>
    </p:spTree>
    <p:extLst>
      <p:ext uri="{BB962C8B-B14F-4D97-AF65-F5344CB8AC3E}">
        <p14:creationId xmlns:p14="http://schemas.microsoft.com/office/powerpoint/2010/main" val="1826172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47</a:t>
            </a:fld>
            <a:endParaRPr lang="en-US"/>
          </a:p>
        </p:txBody>
      </p:sp>
    </p:spTree>
    <p:extLst>
      <p:ext uri="{BB962C8B-B14F-4D97-AF65-F5344CB8AC3E}">
        <p14:creationId xmlns:p14="http://schemas.microsoft.com/office/powerpoint/2010/main" val="12065133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48</a:t>
            </a:fld>
            <a:endParaRPr lang="en-US"/>
          </a:p>
        </p:txBody>
      </p:sp>
    </p:spTree>
    <p:extLst>
      <p:ext uri="{BB962C8B-B14F-4D97-AF65-F5344CB8AC3E}">
        <p14:creationId xmlns:p14="http://schemas.microsoft.com/office/powerpoint/2010/main" val="20851763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49</a:t>
            </a:fld>
            <a:endParaRPr lang="en-US"/>
          </a:p>
        </p:txBody>
      </p:sp>
    </p:spTree>
    <p:extLst>
      <p:ext uri="{BB962C8B-B14F-4D97-AF65-F5344CB8AC3E}">
        <p14:creationId xmlns:p14="http://schemas.microsoft.com/office/powerpoint/2010/main" val="420165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a:t>
            </a:fld>
            <a:endParaRPr lang="en-US"/>
          </a:p>
        </p:txBody>
      </p:sp>
    </p:spTree>
    <p:extLst>
      <p:ext uri="{BB962C8B-B14F-4D97-AF65-F5344CB8AC3E}">
        <p14:creationId xmlns:p14="http://schemas.microsoft.com/office/powerpoint/2010/main" val="1394596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50</a:t>
            </a:fld>
            <a:endParaRPr lang="en-US"/>
          </a:p>
        </p:txBody>
      </p:sp>
    </p:spTree>
    <p:extLst>
      <p:ext uri="{BB962C8B-B14F-4D97-AF65-F5344CB8AC3E}">
        <p14:creationId xmlns:p14="http://schemas.microsoft.com/office/powerpoint/2010/main" val="1638969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51</a:t>
            </a:fld>
            <a:endParaRPr lang="en-US"/>
          </a:p>
        </p:txBody>
      </p:sp>
    </p:spTree>
    <p:extLst>
      <p:ext uri="{BB962C8B-B14F-4D97-AF65-F5344CB8AC3E}">
        <p14:creationId xmlns:p14="http://schemas.microsoft.com/office/powerpoint/2010/main" val="1077539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52</a:t>
            </a:fld>
            <a:endParaRPr lang="en-US"/>
          </a:p>
        </p:txBody>
      </p:sp>
    </p:spTree>
    <p:extLst>
      <p:ext uri="{BB962C8B-B14F-4D97-AF65-F5344CB8AC3E}">
        <p14:creationId xmlns:p14="http://schemas.microsoft.com/office/powerpoint/2010/main" val="954175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53</a:t>
            </a:fld>
            <a:endParaRPr lang="en-US"/>
          </a:p>
        </p:txBody>
      </p:sp>
    </p:spTree>
    <p:extLst>
      <p:ext uri="{BB962C8B-B14F-4D97-AF65-F5344CB8AC3E}">
        <p14:creationId xmlns:p14="http://schemas.microsoft.com/office/powerpoint/2010/main" val="12324883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54</a:t>
            </a:fld>
            <a:endParaRPr lang="en-US"/>
          </a:p>
        </p:txBody>
      </p:sp>
    </p:spTree>
    <p:extLst>
      <p:ext uri="{BB962C8B-B14F-4D97-AF65-F5344CB8AC3E}">
        <p14:creationId xmlns:p14="http://schemas.microsoft.com/office/powerpoint/2010/main" val="6410258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55</a:t>
            </a:fld>
            <a:endParaRPr lang="en-US"/>
          </a:p>
        </p:txBody>
      </p:sp>
    </p:spTree>
    <p:extLst>
      <p:ext uri="{BB962C8B-B14F-4D97-AF65-F5344CB8AC3E}">
        <p14:creationId xmlns:p14="http://schemas.microsoft.com/office/powerpoint/2010/main" val="4564629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56</a:t>
            </a:fld>
            <a:endParaRPr lang="en-US"/>
          </a:p>
        </p:txBody>
      </p:sp>
    </p:spTree>
    <p:extLst>
      <p:ext uri="{BB962C8B-B14F-4D97-AF65-F5344CB8AC3E}">
        <p14:creationId xmlns:p14="http://schemas.microsoft.com/office/powerpoint/2010/main" val="280784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57</a:t>
            </a:fld>
            <a:endParaRPr lang="en-US"/>
          </a:p>
        </p:txBody>
      </p:sp>
    </p:spTree>
    <p:extLst>
      <p:ext uri="{BB962C8B-B14F-4D97-AF65-F5344CB8AC3E}">
        <p14:creationId xmlns:p14="http://schemas.microsoft.com/office/powerpoint/2010/main" val="204818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58</a:t>
            </a:fld>
            <a:endParaRPr lang="en-US"/>
          </a:p>
        </p:txBody>
      </p:sp>
    </p:spTree>
    <p:extLst>
      <p:ext uri="{BB962C8B-B14F-4D97-AF65-F5344CB8AC3E}">
        <p14:creationId xmlns:p14="http://schemas.microsoft.com/office/powerpoint/2010/main" val="6254985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59</a:t>
            </a:fld>
            <a:endParaRPr lang="en-US"/>
          </a:p>
        </p:txBody>
      </p:sp>
    </p:spTree>
    <p:extLst>
      <p:ext uri="{BB962C8B-B14F-4D97-AF65-F5344CB8AC3E}">
        <p14:creationId xmlns:p14="http://schemas.microsoft.com/office/powerpoint/2010/main" val="103363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a:t>
            </a:fld>
            <a:endParaRPr lang="en-US"/>
          </a:p>
        </p:txBody>
      </p:sp>
    </p:spTree>
    <p:extLst>
      <p:ext uri="{BB962C8B-B14F-4D97-AF65-F5344CB8AC3E}">
        <p14:creationId xmlns:p14="http://schemas.microsoft.com/office/powerpoint/2010/main" val="17179469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60</a:t>
            </a:fld>
            <a:endParaRPr lang="en-US"/>
          </a:p>
        </p:txBody>
      </p:sp>
    </p:spTree>
    <p:extLst>
      <p:ext uri="{BB962C8B-B14F-4D97-AF65-F5344CB8AC3E}">
        <p14:creationId xmlns:p14="http://schemas.microsoft.com/office/powerpoint/2010/main" val="441261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61</a:t>
            </a:fld>
            <a:endParaRPr lang="en-US"/>
          </a:p>
        </p:txBody>
      </p:sp>
    </p:spTree>
    <p:extLst>
      <p:ext uri="{BB962C8B-B14F-4D97-AF65-F5344CB8AC3E}">
        <p14:creationId xmlns:p14="http://schemas.microsoft.com/office/powerpoint/2010/main" val="20292471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62</a:t>
            </a:fld>
            <a:endParaRPr lang="en-US"/>
          </a:p>
        </p:txBody>
      </p:sp>
    </p:spTree>
    <p:extLst>
      <p:ext uri="{BB962C8B-B14F-4D97-AF65-F5344CB8AC3E}">
        <p14:creationId xmlns:p14="http://schemas.microsoft.com/office/powerpoint/2010/main" val="3512731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63</a:t>
            </a:fld>
            <a:endParaRPr lang="en-US"/>
          </a:p>
        </p:txBody>
      </p:sp>
    </p:spTree>
    <p:extLst>
      <p:ext uri="{BB962C8B-B14F-4D97-AF65-F5344CB8AC3E}">
        <p14:creationId xmlns:p14="http://schemas.microsoft.com/office/powerpoint/2010/main" val="7019809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64</a:t>
            </a:fld>
            <a:endParaRPr lang="en-US"/>
          </a:p>
        </p:txBody>
      </p:sp>
    </p:spTree>
    <p:extLst>
      <p:ext uri="{BB962C8B-B14F-4D97-AF65-F5344CB8AC3E}">
        <p14:creationId xmlns:p14="http://schemas.microsoft.com/office/powerpoint/2010/main" val="3499060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65</a:t>
            </a:fld>
            <a:endParaRPr lang="en-US"/>
          </a:p>
        </p:txBody>
      </p:sp>
    </p:spTree>
    <p:extLst>
      <p:ext uri="{BB962C8B-B14F-4D97-AF65-F5344CB8AC3E}">
        <p14:creationId xmlns:p14="http://schemas.microsoft.com/office/powerpoint/2010/main" val="9207464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66</a:t>
            </a:fld>
            <a:endParaRPr lang="en-US"/>
          </a:p>
        </p:txBody>
      </p:sp>
    </p:spTree>
    <p:extLst>
      <p:ext uri="{BB962C8B-B14F-4D97-AF65-F5344CB8AC3E}">
        <p14:creationId xmlns:p14="http://schemas.microsoft.com/office/powerpoint/2010/main" val="18546549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67</a:t>
            </a:fld>
            <a:endParaRPr lang="en-US"/>
          </a:p>
        </p:txBody>
      </p:sp>
    </p:spTree>
    <p:extLst>
      <p:ext uri="{BB962C8B-B14F-4D97-AF65-F5344CB8AC3E}">
        <p14:creationId xmlns:p14="http://schemas.microsoft.com/office/powerpoint/2010/main" val="13383492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68</a:t>
            </a:fld>
            <a:endParaRPr lang="en-US"/>
          </a:p>
        </p:txBody>
      </p:sp>
    </p:spTree>
    <p:extLst>
      <p:ext uri="{BB962C8B-B14F-4D97-AF65-F5344CB8AC3E}">
        <p14:creationId xmlns:p14="http://schemas.microsoft.com/office/powerpoint/2010/main" val="19610246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69</a:t>
            </a:fld>
            <a:endParaRPr lang="en-US"/>
          </a:p>
        </p:txBody>
      </p:sp>
    </p:spTree>
    <p:extLst>
      <p:ext uri="{BB962C8B-B14F-4D97-AF65-F5344CB8AC3E}">
        <p14:creationId xmlns:p14="http://schemas.microsoft.com/office/powerpoint/2010/main" val="70152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7</a:t>
            </a:fld>
            <a:endParaRPr lang="en-US"/>
          </a:p>
        </p:txBody>
      </p:sp>
    </p:spTree>
    <p:extLst>
      <p:ext uri="{BB962C8B-B14F-4D97-AF65-F5344CB8AC3E}">
        <p14:creationId xmlns:p14="http://schemas.microsoft.com/office/powerpoint/2010/main" val="3258429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70</a:t>
            </a:fld>
            <a:endParaRPr lang="en-US"/>
          </a:p>
        </p:txBody>
      </p:sp>
    </p:spTree>
    <p:extLst>
      <p:ext uri="{BB962C8B-B14F-4D97-AF65-F5344CB8AC3E}">
        <p14:creationId xmlns:p14="http://schemas.microsoft.com/office/powerpoint/2010/main" val="81099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8</a:t>
            </a:fld>
            <a:endParaRPr lang="en-US"/>
          </a:p>
        </p:txBody>
      </p:sp>
    </p:spTree>
    <p:extLst>
      <p:ext uri="{BB962C8B-B14F-4D97-AF65-F5344CB8AC3E}">
        <p14:creationId xmlns:p14="http://schemas.microsoft.com/office/powerpoint/2010/main" val="1680817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9</a:t>
            </a:fld>
            <a:endParaRPr lang="en-US"/>
          </a:p>
        </p:txBody>
      </p:sp>
    </p:spTree>
    <p:extLst>
      <p:ext uri="{BB962C8B-B14F-4D97-AF65-F5344CB8AC3E}">
        <p14:creationId xmlns:p14="http://schemas.microsoft.com/office/powerpoint/2010/main" val="2377022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showee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7" name="Rectangle 6"/>
          <p:cNvSpPr/>
          <p:nvPr userDrawn="1"/>
        </p:nvSpPr>
        <p:spPr>
          <a:xfrm>
            <a:off x="2" y="-16030"/>
            <a:ext cx="12191998" cy="927203"/>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63500" y="104672"/>
            <a:ext cx="9224191" cy="673100"/>
          </a:xfrm>
        </p:spPr>
        <p:txBody>
          <a:bodyPr/>
          <a:lstStyle>
            <a:lvl1pPr>
              <a:defRPr>
                <a:solidFill>
                  <a:schemeClr val="bg1"/>
                </a:solidFill>
              </a:defRPr>
            </a:lvl1pPr>
          </a:lstStyle>
          <a:p>
            <a:r>
              <a:rPr lang="en-US"/>
              <a:t>Click to edit Master title style</a:t>
            </a:r>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tângulo 2"/>
          <p:cNvSpPr/>
          <p:nvPr userDrawn="1"/>
        </p:nvSpPr>
        <p:spPr>
          <a:xfrm>
            <a:off x="9504657" y="-17627"/>
            <a:ext cx="3823064"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6943" y="40636"/>
            <a:ext cx="2055734" cy="765524"/>
          </a:xfrm>
          <a:prstGeom prst="rect">
            <a:avLst/>
          </a:prstGeom>
        </p:spPr>
      </p:pic>
      <p:sp>
        <p:nvSpPr>
          <p:cNvPr id="18" name="Rectangle 6"/>
          <p:cNvSpPr/>
          <p:nvPr userDrawn="1"/>
        </p:nvSpPr>
        <p:spPr>
          <a:xfrm>
            <a:off x="12128862" y="40636"/>
            <a:ext cx="45719" cy="870537"/>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6"/>
          <p:cNvSpPr/>
          <p:nvPr userDrawn="1"/>
        </p:nvSpPr>
        <p:spPr>
          <a:xfrm>
            <a:off x="9550749" y="-8920"/>
            <a:ext cx="195883" cy="92880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6"/>
          <p:cNvSpPr/>
          <p:nvPr userDrawn="1"/>
        </p:nvSpPr>
        <p:spPr>
          <a:xfrm>
            <a:off x="9780778" y="-8920"/>
            <a:ext cx="57296" cy="92880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1" name="Rectangle 6"/>
          <p:cNvSpPr/>
          <p:nvPr userDrawn="1"/>
        </p:nvSpPr>
        <p:spPr>
          <a:xfrm>
            <a:off x="9909540" y="866502"/>
            <a:ext cx="2249804" cy="4571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850925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853E30F1-578B-474E-AF0D-3C5E506F959B}" type="datetimeFigureOut">
              <a:rPr lang="pt-BR" smtClean="0"/>
              <a:t>13/08/2022</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574439D5-5539-41BD-B555-4E30C9E45AB8}" type="slidenum">
              <a:rPr lang="pt-BR" smtClean="0"/>
              <a:t>‹nº›</a:t>
            </a:fld>
            <a:endParaRPr lang="pt-BR"/>
          </a:p>
        </p:txBody>
      </p:sp>
    </p:spTree>
    <p:extLst>
      <p:ext uri="{BB962C8B-B14F-4D97-AF65-F5344CB8AC3E}">
        <p14:creationId xmlns:p14="http://schemas.microsoft.com/office/powerpoint/2010/main" val="3643414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853E30F1-578B-474E-AF0D-3C5E506F959B}" type="datetimeFigureOut">
              <a:rPr lang="pt-BR" smtClean="0"/>
              <a:t>13/08/2022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574439D5-5539-41BD-B555-4E30C9E45AB8}" type="slidenum">
              <a:rPr lang="pt-BR" smtClean="0"/>
              <a:t>‹nº›</a:t>
            </a:fld>
            <a:endParaRPr lang="pt-BR"/>
          </a:p>
        </p:txBody>
      </p:sp>
    </p:spTree>
    <p:extLst>
      <p:ext uri="{BB962C8B-B14F-4D97-AF65-F5344CB8AC3E}">
        <p14:creationId xmlns:p14="http://schemas.microsoft.com/office/powerpoint/2010/main" val="361902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853E30F1-578B-474E-AF0D-3C5E506F959B}" type="datetimeFigureOut">
              <a:rPr lang="pt-BR" smtClean="0"/>
              <a:t>13/08/2022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574439D5-5539-41BD-B555-4E30C9E45AB8}" type="slidenum">
              <a:rPr lang="pt-BR" smtClean="0"/>
              <a:t>‹nº›</a:t>
            </a:fld>
            <a:endParaRPr lang="pt-BR"/>
          </a:p>
        </p:txBody>
      </p:sp>
    </p:spTree>
    <p:extLst>
      <p:ext uri="{BB962C8B-B14F-4D97-AF65-F5344CB8AC3E}">
        <p14:creationId xmlns:p14="http://schemas.microsoft.com/office/powerpoint/2010/main" val="3721362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853E30F1-578B-474E-AF0D-3C5E506F959B}" type="datetimeFigureOut">
              <a:rPr lang="pt-BR" smtClean="0"/>
              <a:t>13/08/2022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574439D5-5539-41BD-B555-4E30C9E45AB8}" type="slidenum">
              <a:rPr lang="pt-BR" smtClean="0"/>
              <a:t>‹nº›</a:t>
            </a:fld>
            <a:endParaRPr lang="pt-BR"/>
          </a:p>
        </p:txBody>
      </p:sp>
    </p:spTree>
    <p:extLst>
      <p:ext uri="{BB962C8B-B14F-4D97-AF65-F5344CB8AC3E}">
        <p14:creationId xmlns:p14="http://schemas.microsoft.com/office/powerpoint/2010/main" val="156340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53E30F1-578B-474E-AF0D-3C5E506F959B}" type="datetimeFigureOut">
              <a:rPr lang="pt-BR" smtClean="0"/>
              <a:t>13/08/2022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574439D5-5539-41BD-B555-4E30C9E45AB8}" type="slidenum">
              <a:rPr lang="pt-BR" smtClean="0"/>
              <a:t>‹nº›</a:t>
            </a:fld>
            <a:endParaRPr lang="pt-BR"/>
          </a:p>
        </p:txBody>
      </p:sp>
    </p:spTree>
    <p:extLst>
      <p:ext uri="{BB962C8B-B14F-4D97-AF65-F5344CB8AC3E}">
        <p14:creationId xmlns:p14="http://schemas.microsoft.com/office/powerpoint/2010/main" val="2054137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spTree>
    <p:extLst>
      <p:ext uri="{BB962C8B-B14F-4D97-AF65-F5344CB8AC3E}">
        <p14:creationId xmlns:p14="http://schemas.microsoft.com/office/powerpoint/2010/main" val="184014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Header bottom right">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9CD5EF61-97AB-504F-951D-F752734EF803}"/>
              </a:ext>
            </a:extLst>
          </p:cNvPr>
          <p:cNvSpPr txBox="1">
            <a:spLocks/>
          </p:cNvSpPr>
          <p:nvPr userDrawn="1"/>
        </p:nvSpPr>
        <p:spPr>
          <a:xfrm>
            <a:off x="10893779" y="-45156"/>
            <a:ext cx="1365956" cy="383117"/>
          </a:xfrm>
          <a:prstGeom prst="rect">
            <a:avLst/>
          </a:prstGeom>
        </p:spPr>
        <p:txBody>
          <a:bodyPr/>
          <a:lstStyle>
            <a:defPPr>
              <a:defRPr lang="pt-BR"/>
            </a:defPPr>
            <a:lvl1pPr marL="0" algn="l" defTabSz="914400" rtl="0" eaLnBrk="1" latinLnBrk="0" hangingPunct="1">
              <a:defRPr sz="1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Slide </a:t>
            </a:r>
            <a:fld id="{6E18DBF4-37B7-4C4F-9728-A1C100B177EE}" type="slidenum">
              <a:rPr lang="en-US" sz="1200" smtClean="0"/>
              <a:pPr algn="ctr"/>
              <a:t>‹nº›</a:t>
            </a:fld>
            <a:r>
              <a:rPr lang="en-US" sz="1200" dirty="0"/>
              <a:t> de 70</a:t>
            </a:r>
          </a:p>
        </p:txBody>
      </p:sp>
      <p:pic>
        <p:nvPicPr>
          <p:cNvPr id="10" name="Imagem 9">
            <a:extLst>
              <a:ext uri="{FF2B5EF4-FFF2-40B4-BE49-F238E27FC236}">
                <a16:creationId xmlns:a16="http://schemas.microsoft.com/office/drawing/2014/main" id="{620FF69B-B564-934A-8D38-2F9E7AA74AE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996" y="240030"/>
            <a:ext cx="1126004" cy="735899"/>
          </a:xfrm>
          <a:prstGeom prst="rect">
            <a:avLst/>
          </a:prstGeom>
        </p:spPr>
      </p:pic>
    </p:spTree>
    <p:extLst>
      <p:ext uri="{BB962C8B-B14F-4D97-AF65-F5344CB8AC3E}">
        <p14:creationId xmlns:p14="http://schemas.microsoft.com/office/powerpoint/2010/main" val="1820254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‹nº›</a:t>
            </a:fld>
            <a:r>
              <a:rPr lang="en-US" dirty="0"/>
              <a:t>XXXXXXXXXXX</a:t>
            </a:r>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6741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siness - Divider2">
    <p:spTree>
      <p:nvGrpSpPr>
        <p:cNvPr id="1" name=""/>
        <p:cNvGrpSpPr/>
        <p:nvPr/>
      </p:nvGrpSpPr>
      <p:grpSpPr>
        <a:xfrm>
          <a:off x="0" y="0"/>
          <a:ext cx="0" cy="0"/>
          <a:chOff x="0" y="0"/>
          <a:chExt cx="0" cy="0"/>
        </a:xfrm>
      </p:grpSpPr>
      <p:pic>
        <p:nvPicPr>
          <p:cNvPr id="2054" name="Picture 6" descr="Resultado de imagem para ROI"/>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90776"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userDrawn="1"/>
        </p:nvSpPr>
        <p:spPr>
          <a:xfrm rot="19340334">
            <a:off x="7110021" y="-1271621"/>
            <a:ext cx="956457" cy="9401242"/>
          </a:xfrm>
          <a:custGeom>
            <a:avLst/>
            <a:gdLst>
              <a:gd name="connsiteX0" fmla="*/ 956457 w 956457"/>
              <a:gd name="connsiteY0" fmla="*/ 738197 h 9401242"/>
              <a:gd name="connsiteX1" fmla="*/ 956457 w 956457"/>
              <a:gd name="connsiteY1" fmla="*/ 9401242 h 9401242"/>
              <a:gd name="connsiteX2" fmla="*/ 0 w 956457"/>
              <a:gd name="connsiteY2" fmla="*/ 8663045 h 9401242"/>
              <a:gd name="connsiteX3" fmla="*/ 0 w 956457"/>
              <a:gd name="connsiteY3" fmla="*/ 0 h 9401242"/>
            </a:gdLst>
            <a:ahLst/>
            <a:cxnLst>
              <a:cxn ang="0">
                <a:pos x="connsiteX0" y="connsiteY0"/>
              </a:cxn>
              <a:cxn ang="0">
                <a:pos x="connsiteX1" y="connsiteY1"/>
              </a:cxn>
              <a:cxn ang="0">
                <a:pos x="connsiteX2" y="connsiteY2"/>
              </a:cxn>
              <a:cxn ang="0">
                <a:pos x="connsiteX3" y="connsiteY3"/>
              </a:cxn>
            </a:cxnLst>
            <a:rect l="l" t="t" r="r" b="b"/>
            <a:pathLst>
              <a:path w="956457" h="9401242">
                <a:moveTo>
                  <a:pt x="956457" y="738197"/>
                </a:moveTo>
                <a:lnTo>
                  <a:pt x="956457" y="9401242"/>
                </a:lnTo>
                <a:lnTo>
                  <a:pt x="0" y="8663045"/>
                </a:lnTo>
                <a:lnTo>
                  <a:pt x="0" y="0"/>
                </a:lnTo>
                <a:close/>
              </a:path>
            </a:pathLst>
          </a:custGeom>
          <a:gradFill flip="none" rotWithShape="1">
            <a:gsLst>
              <a:gs pos="95000">
                <a:srgbClr val="676464"/>
              </a:gs>
              <a:gs pos="0">
                <a:srgbClr val="5A3F3C">
                  <a:alpha val="0"/>
                </a:srgbClr>
              </a:gs>
              <a:gs pos="100000">
                <a:srgbClr val="5A3F3C"/>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p:cNvSpPr/>
          <p:nvPr userDrawn="1"/>
        </p:nvSpPr>
        <p:spPr>
          <a:xfrm>
            <a:off x="0" y="1"/>
            <a:ext cx="10318750" cy="6857999"/>
          </a:xfrm>
          <a:custGeom>
            <a:avLst/>
            <a:gdLst>
              <a:gd name="connsiteX0" fmla="*/ 0 w 10318750"/>
              <a:gd name="connsiteY0" fmla="*/ 0 h 6857999"/>
              <a:gd name="connsiteX1" fmla="*/ 4997450 w 10318750"/>
              <a:gd name="connsiteY1" fmla="*/ 0 h 6857999"/>
              <a:gd name="connsiteX2" fmla="*/ 10318750 w 10318750"/>
              <a:gd name="connsiteY2" fmla="*/ 6857999 h 6857999"/>
              <a:gd name="connsiteX3" fmla="*/ 4997450 w 10318750"/>
              <a:gd name="connsiteY3" fmla="*/ 6857999 h 6857999"/>
              <a:gd name="connsiteX4" fmla="*/ 0 w 10318750"/>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750" h="6857999">
                <a:moveTo>
                  <a:pt x="0" y="0"/>
                </a:moveTo>
                <a:lnTo>
                  <a:pt x="4997450" y="0"/>
                </a:lnTo>
                <a:lnTo>
                  <a:pt x="10318750" y="6857999"/>
                </a:lnTo>
                <a:lnTo>
                  <a:pt x="4997450" y="6857999"/>
                </a:lnTo>
                <a:lnTo>
                  <a:pt x="0" y="685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19336" y="2915445"/>
            <a:ext cx="6984776" cy="2387600"/>
          </a:xfrm>
        </p:spPr>
        <p:txBody>
          <a:bodyPr vert="horz" lIns="91440" tIns="45720" rIns="91440" bIns="45720" rtlCol="0" anchor="b">
            <a:normAutofit/>
          </a:bodyPr>
          <a:lstStyle>
            <a:lvl1pPr algn="ctr">
              <a:defRPr lang="en-US" sz="6000">
                <a:solidFill>
                  <a:srgbClr val="2E2828"/>
                </a:solidFill>
              </a:defRPr>
            </a:lvl1pPr>
          </a:lstStyle>
          <a:p>
            <a:pPr marL="0" lvl="0"/>
            <a:r>
              <a:rPr lang="en-US"/>
              <a:t>Click to edit Master title style</a:t>
            </a:r>
          </a:p>
        </p:txBody>
      </p:sp>
      <p:sp>
        <p:nvSpPr>
          <p:cNvPr id="3" name="Subtitle 2"/>
          <p:cNvSpPr>
            <a:spLocks noGrp="1"/>
          </p:cNvSpPr>
          <p:nvPr>
            <p:ph type="subTitle" idx="1"/>
          </p:nvPr>
        </p:nvSpPr>
        <p:spPr>
          <a:xfrm>
            <a:off x="119336" y="5330033"/>
            <a:ext cx="6984776" cy="906567"/>
          </a:xfrm>
        </p:spPr>
        <p:txBody>
          <a:bodyPr vert="horz" lIns="91440" tIns="45720" rIns="91440" bIns="45720" rtlCol="0">
            <a:normAutofit/>
          </a:bodyPr>
          <a:lstStyle>
            <a:lvl1pPr algn="ctr">
              <a:defRPr lang="en-US" sz="2400" dirty="0">
                <a:solidFill>
                  <a:srgbClr val="8FADC7"/>
                </a:solidFill>
              </a:defRPr>
            </a:lvl1pPr>
          </a:lstStyle>
          <a:p>
            <a:pPr marL="0" lvl="0" indent="0">
              <a:buNone/>
            </a:pPr>
            <a:r>
              <a:rPr lang="en-US" dirty="0"/>
              <a:t>Click to edit Master subtitle style</a:t>
            </a:r>
          </a:p>
        </p:txBody>
      </p:sp>
    </p:spTree>
    <p:extLst>
      <p:ext uri="{BB962C8B-B14F-4D97-AF65-F5344CB8AC3E}">
        <p14:creationId xmlns:p14="http://schemas.microsoft.com/office/powerpoint/2010/main" val="243507717"/>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853E30F1-578B-474E-AF0D-3C5E506F959B}" type="datetimeFigureOut">
              <a:rPr lang="pt-BR" smtClean="0"/>
              <a:t>13/08/2022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574439D5-5539-41BD-B555-4E30C9E45AB8}" type="slidenum">
              <a:rPr lang="pt-BR" smtClean="0"/>
              <a:t>‹nº›</a:t>
            </a:fld>
            <a:endParaRPr lang="pt-BR"/>
          </a:p>
        </p:txBody>
      </p:sp>
    </p:spTree>
    <p:extLst>
      <p:ext uri="{BB962C8B-B14F-4D97-AF65-F5344CB8AC3E}">
        <p14:creationId xmlns:p14="http://schemas.microsoft.com/office/powerpoint/2010/main" val="2814867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usiness - Divider2">
    <p:spTree>
      <p:nvGrpSpPr>
        <p:cNvPr id="1" name=""/>
        <p:cNvGrpSpPr/>
        <p:nvPr/>
      </p:nvGrpSpPr>
      <p:grpSpPr>
        <a:xfrm>
          <a:off x="0" y="0"/>
          <a:ext cx="0" cy="0"/>
          <a:chOff x="0" y="0"/>
          <a:chExt cx="0" cy="0"/>
        </a:xfrm>
      </p:grpSpPr>
      <p:pic>
        <p:nvPicPr>
          <p:cNvPr id="2054" name="Picture 6" descr="Resultado de imagem para ROI"/>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90776"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userDrawn="1"/>
        </p:nvSpPr>
        <p:spPr>
          <a:xfrm rot="19340334">
            <a:off x="7110021" y="-1271621"/>
            <a:ext cx="956457" cy="9401242"/>
          </a:xfrm>
          <a:custGeom>
            <a:avLst/>
            <a:gdLst>
              <a:gd name="connsiteX0" fmla="*/ 956457 w 956457"/>
              <a:gd name="connsiteY0" fmla="*/ 738197 h 9401242"/>
              <a:gd name="connsiteX1" fmla="*/ 956457 w 956457"/>
              <a:gd name="connsiteY1" fmla="*/ 9401242 h 9401242"/>
              <a:gd name="connsiteX2" fmla="*/ 0 w 956457"/>
              <a:gd name="connsiteY2" fmla="*/ 8663045 h 9401242"/>
              <a:gd name="connsiteX3" fmla="*/ 0 w 956457"/>
              <a:gd name="connsiteY3" fmla="*/ 0 h 9401242"/>
            </a:gdLst>
            <a:ahLst/>
            <a:cxnLst>
              <a:cxn ang="0">
                <a:pos x="connsiteX0" y="connsiteY0"/>
              </a:cxn>
              <a:cxn ang="0">
                <a:pos x="connsiteX1" y="connsiteY1"/>
              </a:cxn>
              <a:cxn ang="0">
                <a:pos x="connsiteX2" y="connsiteY2"/>
              </a:cxn>
              <a:cxn ang="0">
                <a:pos x="connsiteX3" y="connsiteY3"/>
              </a:cxn>
            </a:cxnLst>
            <a:rect l="l" t="t" r="r" b="b"/>
            <a:pathLst>
              <a:path w="956457" h="9401242">
                <a:moveTo>
                  <a:pt x="956457" y="738197"/>
                </a:moveTo>
                <a:lnTo>
                  <a:pt x="956457" y="9401242"/>
                </a:lnTo>
                <a:lnTo>
                  <a:pt x="0" y="8663045"/>
                </a:lnTo>
                <a:lnTo>
                  <a:pt x="0" y="0"/>
                </a:lnTo>
                <a:close/>
              </a:path>
            </a:pathLst>
          </a:custGeom>
          <a:gradFill flip="none" rotWithShape="1">
            <a:gsLst>
              <a:gs pos="95000">
                <a:srgbClr val="676464"/>
              </a:gs>
              <a:gs pos="0">
                <a:srgbClr val="5A3F3C">
                  <a:alpha val="0"/>
                </a:srgbClr>
              </a:gs>
              <a:gs pos="100000">
                <a:srgbClr val="5A3F3C"/>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p:cNvSpPr/>
          <p:nvPr userDrawn="1"/>
        </p:nvSpPr>
        <p:spPr>
          <a:xfrm>
            <a:off x="0" y="1"/>
            <a:ext cx="10318750" cy="6857999"/>
          </a:xfrm>
          <a:custGeom>
            <a:avLst/>
            <a:gdLst>
              <a:gd name="connsiteX0" fmla="*/ 0 w 10318750"/>
              <a:gd name="connsiteY0" fmla="*/ 0 h 6857999"/>
              <a:gd name="connsiteX1" fmla="*/ 4997450 w 10318750"/>
              <a:gd name="connsiteY1" fmla="*/ 0 h 6857999"/>
              <a:gd name="connsiteX2" fmla="*/ 10318750 w 10318750"/>
              <a:gd name="connsiteY2" fmla="*/ 6857999 h 6857999"/>
              <a:gd name="connsiteX3" fmla="*/ 4997450 w 10318750"/>
              <a:gd name="connsiteY3" fmla="*/ 6857999 h 6857999"/>
              <a:gd name="connsiteX4" fmla="*/ 0 w 10318750"/>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8750" h="6857999">
                <a:moveTo>
                  <a:pt x="0" y="0"/>
                </a:moveTo>
                <a:lnTo>
                  <a:pt x="4997450" y="0"/>
                </a:lnTo>
                <a:lnTo>
                  <a:pt x="10318750" y="6857999"/>
                </a:lnTo>
                <a:lnTo>
                  <a:pt x="4997450" y="6857999"/>
                </a:lnTo>
                <a:lnTo>
                  <a:pt x="0" y="685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19336" y="2915445"/>
            <a:ext cx="6984776" cy="2387600"/>
          </a:xfrm>
        </p:spPr>
        <p:txBody>
          <a:bodyPr vert="horz" lIns="91440" tIns="45720" rIns="91440" bIns="45720" rtlCol="0" anchor="b">
            <a:normAutofit/>
          </a:bodyPr>
          <a:lstStyle>
            <a:lvl1pPr algn="ctr">
              <a:defRPr lang="en-US" sz="6000">
                <a:solidFill>
                  <a:srgbClr val="2E2828"/>
                </a:solidFill>
              </a:defRPr>
            </a:lvl1pPr>
          </a:lstStyle>
          <a:p>
            <a:pPr marL="0" lvl="0"/>
            <a:r>
              <a:rPr lang="en-US"/>
              <a:t>Click to edit Master title style</a:t>
            </a:r>
          </a:p>
        </p:txBody>
      </p:sp>
      <p:sp>
        <p:nvSpPr>
          <p:cNvPr id="3" name="Subtitle 2"/>
          <p:cNvSpPr>
            <a:spLocks noGrp="1"/>
          </p:cNvSpPr>
          <p:nvPr>
            <p:ph type="subTitle" idx="1"/>
          </p:nvPr>
        </p:nvSpPr>
        <p:spPr>
          <a:xfrm>
            <a:off x="119336" y="5330033"/>
            <a:ext cx="6984776" cy="906567"/>
          </a:xfrm>
        </p:spPr>
        <p:txBody>
          <a:bodyPr vert="horz" lIns="91440" tIns="45720" rIns="91440" bIns="45720" rtlCol="0">
            <a:normAutofit/>
          </a:bodyPr>
          <a:lstStyle>
            <a:lvl1pPr algn="ctr">
              <a:defRPr lang="en-US" sz="2400" dirty="0">
                <a:solidFill>
                  <a:srgbClr val="8FADC7"/>
                </a:solidFill>
              </a:defRPr>
            </a:lvl1pPr>
          </a:lstStyle>
          <a:p>
            <a:pPr marL="0" lvl="0" indent="0">
              <a:buNone/>
            </a:pPr>
            <a:r>
              <a:rPr lang="en-US" dirty="0"/>
              <a:t>Click to edit Master subtitle style</a:t>
            </a:r>
          </a:p>
        </p:txBody>
      </p:sp>
    </p:spTree>
    <p:extLst>
      <p:ext uri="{BB962C8B-B14F-4D97-AF65-F5344CB8AC3E}">
        <p14:creationId xmlns:p14="http://schemas.microsoft.com/office/powerpoint/2010/main" val="3184445157"/>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853E30F1-578B-474E-AF0D-3C5E506F959B}" type="datetimeFigureOut">
              <a:rPr lang="pt-BR" smtClean="0"/>
              <a:t>13/08/2022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574439D5-5539-41BD-B555-4E30C9E45AB8}" type="slidenum">
              <a:rPr lang="pt-BR" smtClean="0"/>
              <a:t>‹nº›</a:t>
            </a:fld>
            <a:endParaRPr lang="pt-BR"/>
          </a:p>
        </p:txBody>
      </p:sp>
    </p:spTree>
    <p:extLst>
      <p:ext uri="{BB962C8B-B14F-4D97-AF65-F5344CB8AC3E}">
        <p14:creationId xmlns:p14="http://schemas.microsoft.com/office/powerpoint/2010/main" val="3227430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853E30F1-578B-474E-AF0D-3C5E506F959B}" type="datetimeFigureOut">
              <a:rPr lang="pt-BR" smtClean="0"/>
              <a:t>13/08/2022</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574439D5-5539-41BD-B555-4E30C9E45AB8}" type="slidenum">
              <a:rPr lang="pt-BR" smtClean="0"/>
              <a:t>‹nº›</a:t>
            </a:fld>
            <a:endParaRPr lang="pt-BR"/>
          </a:p>
        </p:txBody>
      </p:sp>
    </p:spTree>
    <p:extLst>
      <p:ext uri="{BB962C8B-B14F-4D97-AF65-F5344CB8AC3E}">
        <p14:creationId xmlns:p14="http://schemas.microsoft.com/office/powerpoint/2010/main" val="76192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853E30F1-578B-474E-AF0D-3C5E506F959B}" type="datetimeFigureOut">
              <a:rPr lang="pt-BR" smtClean="0"/>
              <a:t>13/08/2022</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574439D5-5539-41BD-B555-4E30C9E45AB8}" type="slidenum">
              <a:rPr lang="pt-BR" smtClean="0"/>
              <a:t>‹nº›</a:t>
            </a:fld>
            <a:endParaRPr lang="pt-BR"/>
          </a:p>
        </p:txBody>
      </p:sp>
    </p:spTree>
    <p:extLst>
      <p:ext uri="{BB962C8B-B14F-4D97-AF65-F5344CB8AC3E}">
        <p14:creationId xmlns:p14="http://schemas.microsoft.com/office/powerpoint/2010/main" val="410985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853E30F1-578B-474E-AF0D-3C5E506F959B}" type="datetimeFigureOut">
              <a:rPr lang="pt-BR" smtClean="0"/>
              <a:t>13/08/2022</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574439D5-5539-41BD-B555-4E30C9E45AB8}" type="slidenum">
              <a:rPr lang="pt-BR" smtClean="0"/>
              <a:t>‹nº›</a:t>
            </a:fld>
            <a:endParaRPr lang="pt-BR"/>
          </a:p>
        </p:txBody>
      </p:sp>
    </p:spTree>
    <p:extLst>
      <p:ext uri="{BB962C8B-B14F-4D97-AF65-F5344CB8AC3E}">
        <p14:creationId xmlns:p14="http://schemas.microsoft.com/office/powerpoint/2010/main" val="1774065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853E30F1-578B-474E-AF0D-3C5E506F959B}" type="datetimeFigureOut">
              <a:rPr lang="pt-BR" smtClean="0"/>
              <a:t>13/08/2022</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574439D5-5539-41BD-B555-4E30C9E45AB8}" type="slidenum">
              <a:rPr lang="pt-BR" smtClean="0"/>
              <a:t>‹nº›</a:t>
            </a:fld>
            <a:endParaRPr lang="pt-BR"/>
          </a:p>
        </p:txBody>
      </p:sp>
    </p:spTree>
    <p:extLst>
      <p:ext uri="{BB962C8B-B14F-4D97-AF65-F5344CB8AC3E}">
        <p14:creationId xmlns:p14="http://schemas.microsoft.com/office/powerpoint/2010/main" val="3968719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3E30F1-578B-474E-AF0D-3C5E506F959B}" type="datetimeFigureOut">
              <a:rPr lang="pt-BR" smtClean="0"/>
              <a:t>13/08/2022</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4439D5-5539-41BD-B555-4E30C9E45AB8}" type="slidenum">
              <a:rPr lang="pt-BR" smtClean="0"/>
              <a:t>‹nº›</a:t>
            </a:fld>
            <a:endParaRPr lang="pt-BR"/>
          </a:p>
        </p:txBody>
      </p:sp>
    </p:spTree>
    <p:extLst>
      <p:ext uri="{BB962C8B-B14F-4D97-AF65-F5344CB8AC3E}">
        <p14:creationId xmlns:p14="http://schemas.microsoft.com/office/powerpoint/2010/main" val="87510276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49" r:id="rId3"/>
    <p:sldLayoutId id="2147483665"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6" r:id="rId15"/>
    <p:sldLayoutId id="2147483667" r:id="rId16"/>
    <p:sldLayoutId id="214748366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mailto:jaimewo@gmail.com"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hyperlink" Target="https://medium.com/machina-sapiens/aprendizagem-de-m%C3%A1quina-%C3%A9-divertido-8fe1513ce59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hyperlink" Target="https://www.ibm.com/developerworks/community/blogs/jfp/entry/What_Is_Machine_Learning?lang=e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48.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audio" Target="../media/audio1.wav"/></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18" Type="http://schemas.openxmlformats.org/officeDocument/2006/relationships/image" Target="../media/image32.tiff"/><Relationship Id="rId3" Type="http://schemas.openxmlformats.org/officeDocument/2006/relationships/image" Target="../media/image12.png"/><Relationship Id="rId7" Type="http://schemas.openxmlformats.org/officeDocument/2006/relationships/image" Target="../media/image21.tiff"/><Relationship Id="rId12" Type="http://schemas.openxmlformats.org/officeDocument/2006/relationships/image" Target="../media/image26.tiff"/><Relationship Id="rId17" Type="http://schemas.openxmlformats.org/officeDocument/2006/relationships/image" Target="../media/image31.tiff"/><Relationship Id="rId2" Type="http://schemas.openxmlformats.org/officeDocument/2006/relationships/notesSlide" Target="../notesSlides/notesSlide4.xml"/><Relationship Id="rId16" Type="http://schemas.openxmlformats.org/officeDocument/2006/relationships/image" Target="../media/image30.tiff"/><Relationship Id="rId1" Type="http://schemas.openxmlformats.org/officeDocument/2006/relationships/slideLayout" Target="../slideLayouts/slideLayout16.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5" Type="http://schemas.openxmlformats.org/officeDocument/2006/relationships/image" Target="../media/image2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59.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2.png"/><Relationship Id="rId7"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2.png"/><Relationship Id="rId7" Type="http://schemas.openxmlformats.org/officeDocument/2006/relationships/image" Target="../media/image34.tiff"/><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 Id="rId9" Type="http://schemas.openxmlformats.org/officeDocument/2006/relationships/image" Target="../media/image36.png"/></Relationships>
</file>

<file path=ppt/slides/_rels/slide5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audio" Target="../media/audio1.wav"/><Relationship Id="rId7"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12.png"/><Relationship Id="rId9" Type="http://schemas.openxmlformats.org/officeDocument/2006/relationships/image" Target="../media/image70.png"/></Relationships>
</file>

<file path=ppt/slides/_rels/slide5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2.png"/><Relationship Id="rId7"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16.xml"/><Relationship Id="rId5" Type="http://schemas.openxmlformats.org/officeDocument/2006/relationships/image" Target="../media/image79.png"/><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audio" Target="../media/audio1.wav"/></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audio" Target="../media/audio1.wav"/></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audio" Target="../media/audio1.wav"/></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16.xml"/><Relationship Id="rId4" Type="http://schemas.openxmlformats.org/officeDocument/2006/relationships/audio" Target="../media/audio1.wav"/></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audio" Target="../media/audio1.wav"/></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16.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hyperlink" Target="https://www.scielo.br/scielo.php?script=sci_arttext&amp;pid=S0101-7438200800020000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hyperlink" Target="https://medium.com/machina-sapiens/aprendizagem-de-m%C3%A1quina-%C3%A9-divertido-8fe1513ce59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0" y="1385404"/>
            <a:ext cx="12192000" cy="1174065"/>
          </a:xfrm>
        </p:spPr>
        <p:txBody>
          <a:bodyPr>
            <a:normAutofit/>
          </a:bodyPr>
          <a:lstStyle/>
          <a:p>
            <a:pPr algn="ctr"/>
            <a:r>
              <a:rPr lang="en-US" i="1" dirty="0" err="1">
                <a:solidFill>
                  <a:schemeClr val="bg1"/>
                </a:solidFill>
                <a:effectLst>
                  <a:outerShdw blurRad="38100" dist="38100" dir="2700000" algn="tl">
                    <a:srgbClr val="000000">
                      <a:alpha val="43137"/>
                    </a:srgbClr>
                  </a:outerShdw>
                </a:effectLst>
              </a:rPr>
              <a:t>Especialização</a:t>
            </a:r>
            <a:r>
              <a:rPr lang="en-US" i="1" dirty="0">
                <a:solidFill>
                  <a:schemeClr val="bg1"/>
                </a:solidFill>
                <a:effectLst>
                  <a:outerShdw blurRad="38100" dist="38100" dir="2700000" algn="tl">
                    <a:srgbClr val="000000">
                      <a:alpha val="43137"/>
                    </a:srgbClr>
                  </a:outerShdw>
                </a:effectLst>
              </a:rPr>
              <a:t> </a:t>
            </a:r>
            <a:r>
              <a:rPr lang="en-US" i="1" dirty="0" err="1">
                <a:solidFill>
                  <a:schemeClr val="bg1"/>
                </a:solidFill>
                <a:effectLst>
                  <a:outerShdw blurRad="38100" dist="38100" dir="2700000" algn="tl">
                    <a:srgbClr val="000000">
                      <a:alpha val="43137"/>
                    </a:srgbClr>
                  </a:outerShdw>
                </a:effectLst>
              </a:rPr>
              <a:t>em</a:t>
            </a:r>
            <a:r>
              <a:rPr lang="en-US" i="1" dirty="0">
                <a:solidFill>
                  <a:schemeClr val="bg1"/>
                </a:solidFill>
                <a:effectLst>
                  <a:outerShdw blurRad="38100" dist="38100" dir="2700000" algn="tl">
                    <a:srgbClr val="000000">
                      <a:alpha val="43137"/>
                    </a:srgbClr>
                  </a:outerShdw>
                </a:effectLst>
              </a:rPr>
              <a:t> </a:t>
            </a:r>
            <a:r>
              <a:rPr lang="en-US" i="1" dirty="0" err="1">
                <a:solidFill>
                  <a:schemeClr val="bg1"/>
                </a:solidFill>
                <a:effectLst>
                  <a:outerShdw blurRad="38100" dist="38100" dir="2700000" algn="tl">
                    <a:srgbClr val="000000">
                      <a:alpha val="43137"/>
                    </a:srgbClr>
                  </a:outerShdw>
                </a:effectLst>
              </a:rPr>
              <a:t>Inteligência</a:t>
            </a:r>
            <a:r>
              <a:rPr lang="en-US" i="1" dirty="0">
                <a:solidFill>
                  <a:schemeClr val="bg1"/>
                </a:solidFill>
                <a:effectLst>
                  <a:outerShdw blurRad="38100" dist="38100" dir="2700000" algn="tl">
                    <a:srgbClr val="000000">
                      <a:alpha val="43137"/>
                    </a:srgbClr>
                  </a:outerShdw>
                </a:effectLst>
              </a:rPr>
              <a:t> Artificial </a:t>
            </a:r>
            <a:r>
              <a:rPr lang="en-US" i="1" dirty="0" err="1">
                <a:solidFill>
                  <a:schemeClr val="bg1"/>
                </a:solidFill>
                <a:effectLst>
                  <a:outerShdw blurRad="38100" dist="38100" dir="2700000" algn="tl">
                    <a:srgbClr val="000000">
                      <a:alpha val="43137"/>
                    </a:srgbClr>
                  </a:outerShdw>
                </a:effectLst>
              </a:rPr>
              <a:t>Aplicada</a:t>
            </a:r>
            <a:endParaRPr lang="en-US" i="1" dirty="0">
              <a:solidFill>
                <a:schemeClr val="bg1"/>
              </a:solidFill>
              <a:effectLst>
                <a:outerShdw blurRad="38100" dist="38100" dir="2700000" algn="tl">
                  <a:srgbClr val="000000">
                    <a:alpha val="43137"/>
                  </a:srgbClr>
                </a:outerShdw>
              </a:effectLst>
            </a:endParaRPr>
          </a:p>
        </p:txBody>
      </p:sp>
      <p:sp>
        <p:nvSpPr>
          <p:cNvPr id="31" name="CaixaDeTexto 30"/>
          <p:cNvSpPr txBox="1"/>
          <p:nvPr/>
        </p:nvSpPr>
        <p:spPr>
          <a:xfrm>
            <a:off x="9614359" y="4939176"/>
            <a:ext cx="2121093" cy="646331"/>
          </a:xfrm>
          <a:prstGeom prst="rect">
            <a:avLst/>
          </a:prstGeom>
          <a:noFill/>
        </p:spPr>
        <p:txBody>
          <a:bodyPr wrap="none" rtlCol="0">
            <a:spAutoFit/>
          </a:bodyPr>
          <a:lstStyle/>
          <a:p>
            <a:r>
              <a:rPr lang="en-US" sz="1200" b="1" dirty="0"/>
              <a:t>Prof. Dr. Jaime Wojciechowski</a:t>
            </a:r>
          </a:p>
          <a:p>
            <a:r>
              <a:rPr lang="en-US" sz="1200" dirty="0">
                <a:hlinkClick r:id="rId3"/>
              </a:rPr>
              <a:t>jaimewo@ufpr.br</a:t>
            </a:r>
            <a:endParaRPr lang="en-US" sz="1200" dirty="0"/>
          </a:p>
          <a:p>
            <a:endParaRPr lang="en-US" sz="1200" dirty="0"/>
          </a:p>
        </p:txBody>
      </p:sp>
      <p:cxnSp>
        <p:nvCxnSpPr>
          <p:cNvPr id="32" name="Conector reto 31"/>
          <p:cNvCxnSpPr/>
          <p:nvPr/>
        </p:nvCxnSpPr>
        <p:spPr>
          <a:xfrm>
            <a:off x="9584379" y="4961168"/>
            <a:ext cx="0" cy="129600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ítulo 1"/>
          <p:cNvSpPr txBox="1">
            <a:spLocks/>
          </p:cNvSpPr>
          <p:nvPr/>
        </p:nvSpPr>
        <p:spPr>
          <a:xfrm>
            <a:off x="1" y="1795149"/>
            <a:ext cx="12191999" cy="1206776"/>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6000" b="1" kern="1200">
                <a:solidFill>
                  <a:schemeClr val="bg1"/>
                </a:solidFill>
                <a:latin typeface="+mj-lt"/>
                <a:ea typeface="+mj-ea"/>
                <a:cs typeface="+mj-cs"/>
              </a:defRPr>
            </a:lvl1pPr>
          </a:lstStyle>
          <a:p>
            <a:pPr algn="ctr"/>
            <a:r>
              <a:rPr lang="pt-BR" i="1" dirty="0">
                <a:effectLst>
                  <a:outerShdw blurRad="38100" dist="38100" dir="2700000" algn="tl">
                    <a:srgbClr val="000000">
                      <a:alpha val="43137"/>
                    </a:srgbClr>
                  </a:outerShdw>
                </a:effectLst>
              </a:rPr>
              <a:t>Aprendizado de Máquina</a:t>
            </a:r>
          </a:p>
          <a:p>
            <a:pPr algn="ctr"/>
            <a:r>
              <a:rPr lang="pt-BR" sz="3600" i="1" dirty="0">
                <a:effectLst>
                  <a:outerShdw blurRad="38100" dist="38100" dir="2700000" algn="tl">
                    <a:srgbClr val="000000">
                      <a:alpha val="43137"/>
                    </a:srgbClr>
                  </a:outerShdw>
                </a:effectLst>
              </a:rPr>
              <a:t>Material 01 – Introdução</a:t>
            </a:r>
            <a:endParaRPr lang="pt-BR" sz="3600" dirty="0"/>
          </a:p>
        </p:txBody>
      </p:sp>
      <p:sp>
        <p:nvSpPr>
          <p:cNvPr id="2" name="CaixaDeTexto 1"/>
          <p:cNvSpPr txBox="1"/>
          <p:nvPr/>
        </p:nvSpPr>
        <p:spPr>
          <a:xfrm>
            <a:off x="4443" y="6478128"/>
            <a:ext cx="2252202" cy="261610"/>
          </a:xfrm>
          <a:prstGeom prst="rect">
            <a:avLst/>
          </a:prstGeom>
          <a:noFill/>
        </p:spPr>
        <p:txBody>
          <a:bodyPr wrap="none" rtlCol="0">
            <a:spAutoFit/>
          </a:bodyPr>
          <a:lstStyle/>
          <a:p>
            <a:r>
              <a:rPr lang="en-US" sz="1100" i="1" dirty="0">
                <a:solidFill>
                  <a:schemeClr val="bg1"/>
                </a:solidFill>
                <a:latin typeface="Arial Narrow" panose="020B0606020202030204" pitchFamily="34" charset="0"/>
              </a:rPr>
              <a:t>© </a:t>
            </a:r>
            <a:r>
              <a:rPr lang="en-US" sz="1100" i="1" dirty="0" err="1">
                <a:solidFill>
                  <a:schemeClr val="bg1"/>
                </a:solidFill>
                <a:latin typeface="Arial Narrow" panose="020B0606020202030204" pitchFamily="34" charset="0"/>
              </a:rPr>
              <a:t>Todos</a:t>
            </a:r>
            <a:r>
              <a:rPr lang="en-US" sz="1100" i="1" dirty="0">
                <a:solidFill>
                  <a:schemeClr val="bg1"/>
                </a:solidFill>
                <a:latin typeface="Arial Narrow" panose="020B0606020202030204" pitchFamily="34" charset="0"/>
              </a:rPr>
              <a:t> </a:t>
            </a:r>
            <a:r>
              <a:rPr lang="en-US" sz="1100" i="1" dirty="0" err="1">
                <a:solidFill>
                  <a:schemeClr val="bg1"/>
                </a:solidFill>
                <a:latin typeface="Arial Narrow" panose="020B0606020202030204" pitchFamily="34" charset="0"/>
              </a:rPr>
              <a:t>os</a:t>
            </a:r>
            <a:r>
              <a:rPr lang="en-US" sz="1100" i="1" dirty="0">
                <a:solidFill>
                  <a:schemeClr val="bg1"/>
                </a:solidFill>
                <a:latin typeface="Arial Narrow" panose="020B0606020202030204" pitchFamily="34" charset="0"/>
              </a:rPr>
              <a:t> </a:t>
            </a:r>
            <a:r>
              <a:rPr lang="en-US" sz="1100" i="1" dirty="0" err="1">
                <a:solidFill>
                  <a:schemeClr val="bg1"/>
                </a:solidFill>
                <a:latin typeface="Arial Narrow" panose="020B0606020202030204" pitchFamily="34" charset="0"/>
              </a:rPr>
              <a:t>direitos</a:t>
            </a:r>
            <a:r>
              <a:rPr lang="en-US" sz="1100" i="1" dirty="0">
                <a:solidFill>
                  <a:schemeClr val="bg1"/>
                </a:solidFill>
                <a:latin typeface="Arial Narrow" panose="020B0606020202030204" pitchFamily="34" charset="0"/>
              </a:rPr>
              <a:t> </a:t>
            </a:r>
            <a:r>
              <a:rPr lang="en-US" sz="1100" i="1" dirty="0" err="1">
                <a:solidFill>
                  <a:schemeClr val="bg1"/>
                </a:solidFill>
                <a:latin typeface="Arial Narrow" panose="020B0606020202030204" pitchFamily="34" charset="0"/>
              </a:rPr>
              <a:t>reservados</a:t>
            </a:r>
            <a:r>
              <a:rPr lang="en-US" sz="1100" i="1" dirty="0">
                <a:solidFill>
                  <a:schemeClr val="bg1"/>
                </a:solidFill>
                <a:latin typeface="Arial Narrow" panose="020B0606020202030204" pitchFamily="34" charset="0"/>
              </a:rPr>
              <a:t> </a:t>
            </a:r>
            <a:r>
              <a:rPr lang="en-US" sz="1100" i="1" dirty="0" err="1">
                <a:solidFill>
                  <a:schemeClr val="bg1"/>
                </a:solidFill>
                <a:latin typeface="Arial Narrow" panose="020B0606020202030204" pitchFamily="34" charset="0"/>
              </a:rPr>
              <a:t>ao</a:t>
            </a:r>
            <a:r>
              <a:rPr lang="en-US" sz="1100" i="1" dirty="0">
                <a:solidFill>
                  <a:schemeClr val="bg1"/>
                </a:solidFill>
                <a:latin typeface="Arial Narrow" panose="020B0606020202030204" pitchFamily="34" charset="0"/>
              </a:rPr>
              <a:t> </a:t>
            </a:r>
            <a:r>
              <a:rPr lang="en-US" sz="1100" i="1" dirty="0" err="1">
                <a:solidFill>
                  <a:schemeClr val="bg1"/>
                </a:solidFill>
                <a:latin typeface="Arial Narrow" panose="020B0606020202030204" pitchFamily="34" charset="0"/>
              </a:rPr>
              <a:t>autor</a:t>
            </a:r>
            <a:r>
              <a:rPr lang="en-US" sz="1100" i="1" dirty="0">
                <a:solidFill>
                  <a:schemeClr val="bg1"/>
                </a:solidFill>
                <a:latin typeface="Arial Narrow" panose="020B0606020202030204" pitchFamily="34" charset="0"/>
              </a:rPr>
              <a:t> </a:t>
            </a:r>
          </a:p>
        </p:txBody>
      </p:sp>
      <p:pic>
        <p:nvPicPr>
          <p:cNvPr id="11" name="Picture 10" descr="Captura de Tela 2017-06-06 às 11.10.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5530"/>
            <a:ext cx="12192000" cy="1401262"/>
          </a:xfrm>
          <a:prstGeom prst="rect">
            <a:avLst/>
          </a:prstGeom>
        </p:spPr>
      </p:pic>
      <p:pic>
        <p:nvPicPr>
          <p:cNvPr id="15" name="Imagem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72" y="3091133"/>
            <a:ext cx="2256645" cy="1355116"/>
          </a:xfrm>
          <a:prstGeom prst="rect">
            <a:avLst/>
          </a:prstGeom>
        </p:spPr>
      </p:pic>
      <p:pic>
        <p:nvPicPr>
          <p:cNvPr id="3" name="Imagem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5504" y="3091133"/>
            <a:ext cx="2300841" cy="1715043"/>
          </a:xfrm>
          <a:prstGeom prst="rect">
            <a:avLst/>
          </a:prstGeom>
        </p:spPr>
      </p:pic>
      <p:pic>
        <p:nvPicPr>
          <p:cNvPr id="4" name="Imagem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6348" y="3116649"/>
            <a:ext cx="2257502" cy="942396"/>
          </a:xfrm>
          <a:prstGeom prst="rect">
            <a:avLst/>
          </a:prstGeom>
        </p:spPr>
      </p:pic>
      <p:pic>
        <p:nvPicPr>
          <p:cNvPr id="6" name="Imagem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0020" y="3091133"/>
            <a:ext cx="2307121" cy="1601027"/>
          </a:xfrm>
          <a:prstGeom prst="rect">
            <a:avLst/>
          </a:prstGeom>
        </p:spPr>
      </p:pic>
      <p:pic>
        <p:nvPicPr>
          <p:cNvPr id="7" name="Imagem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04194" y="3112983"/>
            <a:ext cx="2287805" cy="1195898"/>
          </a:xfrm>
          <a:prstGeom prst="rect">
            <a:avLst/>
          </a:prstGeom>
        </p:spPr>
      </p:pic>
    </p:spTree>
    <p:extLst>
      <p:ext uri="{BB962C8B-B14F-4D97-AF65-F5344CB8AC3E}">
        <p14:creationId xmlns:p14="http://schemas.microsoft.com/office/powerpoint/2010/main" val="1878790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a:p>
            <a:pPr algn="just"/>
            <a:endParaRPr lang="pt-BR" sz="2800" dirty="0">
              <a:solidFill>
                <a:schemeClr val="tx1"/>
              </a:solidFill>
            </a:endParaRPr>
          </a:p>
          <a:p>
            <a:pPr algn="just"/>
            <a:endParaRPr lang="pt-BR" sz="2800" dirty="0">
              <a:solidFill>
                <a:schemeClr val="tx1"/>
              </a:solidFill>
            </a:endParaRPr>
          </a:p>
        </p:txBody>
      </p:sp>
      <p:sp>
        <p:nvSpPr>
          <p:cNvPr id="10" name="Retângulo 9"/>
          <p:cNvSpPr/>
          <p:nvPr/>
        </p:nvSpPr>
        <p:spPr>
          <a:xfrm>
            <a:off x="4245071" y="6621155"/>
            <a:ext cx="7946929" cy="276999"/>
          </a:xfrm>
          <a:prstGeom prst="rect">
            <a:avLst/>
          </a:prstGeom>
        </p:spPr>
        <p:txBody>
          <a:bodyPr wrap="square">
            <a:spAutoFit/>
          </a:bodyPr>
          <a:lstStyle/>
          <a:p>
            <a:pPr algn="just"/>
            <a:r>
              <a:rPr lang="pt-BR" sz="1200" dirty="0"/>
              <a:t>Fonte: </a:t>
            </a:r>
            <a:r>
              <a:rPr lang="pt-BR" sz="1200" dirty="0">
                <a:hlinkClick r:id="rId4">
                  <a:extLst>
                    <a:ext uri="{A12FA001-AC4F-418D-AE19-62706E023703}">
                      <ahyp:hlinkClr xmlns:ahyp="http://schemas.microsoft.com/office/drawing/2018/hyperlinkcolor" val="tx"/>
                    </a:ext>
                  </a:extLst>
                </a:hlinkClick>
              </a:rPr>
              <a:t>https://medium.com/machina-sapiens/aprendizagem-de-m%C3%A1quina-%C3%A9-divertido-8fe1513ce59f</a:t>
            </a:r>
            <a:endParaRPr lang="pt-BR" sz="1200" dirty="0"/>
          </a:p>
        </p:txBody>
      </p:sp>
      <p:pic>
        <p:nvPicPr>
          <p:cNvPr id="14" name="Imagem 13">
            <a:extLst>
              <a:ext uri="{FF2B5EF4-FFF2-40B4-BE49-F238E27FC236}">
                <a16:creationId xmlns:a16="http://schemas.microsoft.com/office/drawing/2014/main" id="{231D8644-5A59-664A-BB9E-781D50870D34}"/>
              </a:ext>
            </a:extLst>
          </p:cNvPr>
          <p:cNvPicPr/>
          <p:nvPr/>
        </p:nvPicPr>
        <p:blipFill>
          <a:blip r:embed="rId5">
            <a:extLst>
              <a:ext uri="{28A0092B-C50C-407E-A947-70E740481C1C}">
                <a14:useLocalDpi xmlns:a14="http://schemas.microsoft.com/office/drawing/2010/main" val="0"/>
              </a:ext>
            </a:extLst>
          </a:blip>
          <a:stretch>
            <a:fillRect/>
          </a:stretch>
        </p:blipFill>
        <p:spPr>
          <a:xfrm>
            <a:off x="2834882" y="1391473"/>
            <a:ext cx="5396230" cy="2927350"/>
          </a:xfrm>
          <a:prstGeom prst="rect">
            <a:avLst/>
          </a:prstGeom>
        </p:spPr>
      </p:pic>
      <p:sp>
        <p:nvSpPr>
          <p:cNvPr id="16" name="CaixaDeTexto 15">
            <a:extLst>
              <a:ext uri="{FF2B5EF4-FFF2-40B4-BE49-F238E27FC236}">
                <a16:creationId xmlns:a16="http://schemas.microsoft.com/office/drawing/2014/main" id="{A6219C56-A7B9-F54E-95F7-C275A54D2272}"/>
              </a:ext>
            </a:extLst>
          </p:cNvPr>
          <p:cNvSpPr txBox="1"/>
          <p:nvPr/>
        </p:nvSpPr>
        <p:spPr>
          <a:xfrm>
            <a:off x="557395" y="1173490"/>
            <a:ext cx="1671579" cy="1569660"/>
          </a:xfrm>
          <a:prstGeom prst="rect">
            <a:avLst/>
          </a:prstGeom>
          <a:noFill/>
        </p:spPr>
        <p:txBody>
          <a:bodyPr wrap="square" rtlCol="0">
            <a:spAutoFit/>
          </a:bodyPr>
          <a:lstStyle/>
          <a:p>
            <a:pPr algn="ctr"/>
            <a:r>
              <a:rPr lang="pt-BR" sz="2400" b="1" dirty="0">
                <a:solidFill>
                  <a:srgbClr val="FF0000"/>
                </a:solidFill>
              </a:rPr>
              <a:t>Exemplos</a:t>
            </a:r>
          </a:p>
          <a:p>
            <a:pPr algn="ctr"/>
            <a:r>
              <a:rPr lang="pt-BR" sz="2400" b="1" dirty="0">
                <a:solidFill>
                  <a:srgbClr val="FF0000"/>
                </a:solidFill>
              </a:rPr>
              <a:t>Clássicos</a:t>
            </a:r>
          </a:p>
          <a:p>
            <a:pPr algn="ctr"/>
            <a:r>
              <a:rPr lang="pt-BR" sz="2400" b="1" dirty="0">
                <a:solidFill>
                  <a:srgbClr val="FF0000"/>
                </a:solidFill>
              </a:rPr>
              <a:t>De </a:t>
            </a:r>
          </a:p>
          <a:p>
            <a:pPr algn="ctr"/>
            <a:r>
              <a:rPr lang="pt-BR" sz="2400" b="1" dirty="0">
                <a:solidFill>
                  <a:srgbClr val="FF0000"/>
                </a:solidFill>
              </a:rPr>
              <a:t>Predição</a:t>
            </a:r>
            <a:endParaRPr lang="pt-BR" sz="3600" b="1" dirty="0">
              <a:solidFill>
                <a:srgbClr val="FF0000"/>
              </a:solidFill>
            </a:endParaRPr>
          </a:p>
        </p:txBody>
      </p:sp>
      <p:graphicFrame>
        <p:nvGraphicFramePr>
          <p:cNvPr id="2" name="Tabela 1">
            <a:extLst>
              <a:ext uri="{FF2B5EF4-FFF2-40B4-BE49-F238E27FC236}">
                <a16:creationId xmlns:a16="http://schemas.microsoft.com/office/drawing/2014/main" id="{59752B26-C6CD-4547-821F-7791055095B1}"/>
              </a:ext>
            </a:extLst>
          </p:cNvPr>
          <p:cNvGraphicFramePr>
            <a:graphicFrameLocks noGrp="1"/>
          </p:cNvGraphicFramePr>
          <p:nvPr>
            <p:extLst>
              <p:ext uri="{D42A27DB-BD31-4B8C-83A1-F6EECF244321}">
                <p14:modId xmlns:p14="http://schemas.microsoft.com/office/powerpoint/2010/main" val="3442562097"/>
              </p:ext>
            </p:extLst>
          </p:nvPr>
        </p:nvGraphicFramePr>
        <p:xfrm>
          <a:off x="1814830" y="5020669"/>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02090155"/>
                    </a:ext>
                  </a:extLst>
                </a:gridCol>
                <a:gridCol w="2032000">
                  <a:extLst>
                    <a:ext uri="{9D8B030D-6E8A-4147-A177-3AD203B41FA5}">
                      <a16:colId xmlns:a16="http://schemas.microsoft.com/office/drawing/2014/main" val="3661107431"/>
                    </a:ext>
                  </a:extLst>
                </a:gridCol>
                <a:gridCol w="2032000">
                  <a:extLst>
                    <a:ext uri="{9D8B030D-6E8A-4147-A177-3AD203B41FA5}">
                      <a16:colId xmlns:a16="http://schemas.microsoft.com/office/drawing/2014/main" val="99052173"/>
                    </a:ext>
                  </a:extLst>
                </a:gridCol>
                <a:gridCol w="2032000">
                  <a:extLst>
                    <a:ext uri="{9D8B030D-6E8A-4147-A177-3AD203B41FA5}">
                      <a16:colId xmlns:a16="http://schemas.microsoft.com/office/drawing/2014/main" val="28535694"/>
                    </a:ext>
                  </a:extLst>
                </a:gridCol>
              </a:tblGrid>
              <a:tr h="370840">
                <a:tc>
                  <a:txBody>
                    <a:bodyPr/>
                    <a:lstStyle/>
                    <a:p>
                      <a:r>
                        <a:rPr lang="pt-BR" dirty="0" err="1"/>
                        <a:t>Bedrooms</a:t>
                      </a:r>
                      <a:endParaRPr lang="pt-BR" dirty="0"/>
                    </a:p>
                  </a:txBody>
                  <a:tcPr/>
                </a:tc>
                <a:tc>
                  <a:txBody>
                    <a:bodyPr/>
                    <a:lstStyle/>
                    <a:p>
                      <a:r>
                        <a:rPr lang="pt-BR" dirty="0" err="1"/>
                        <a:t>Sq</a:t>
                      </a:r>
                      <a:r>
                        <a:rPr lang="pt-BR" dirty="0"/>
                        <a:t>. </a:t>
                      </a:r>
                      <a:r>
                        <a:rPr lang="pt-BR" dirty="0" err="1"/>
                        <a:t>feet</a:t>
                      </a:r>
                      <a:endParaRPr lang="pt-BR" dirty="0"/>
                    </a:p>
                  </a:txBody>
                  <a:tcPr/>
                </a:tc>
                <a:tc>
                  <a:txBody>
                    <a:bodyPr/>
                    <a:lstStyle/>
                    <a:p>
                      <a:r>
                        <a:rPr lang="pt-BR" dirty="0" err="1"/>
                        <a:t>Neighborhood</a:t>
                      </a:r>
                      <a:endParaRPr lang="pt-BR" dirty="0"/>
                    </a:p>
                  </a:txBody>
                  <a:tcPr/>
                </a:tc>
                <a:tc>
                  <a:txBody>
                    <a:bodyPr/>
                    <a:lstStyle/>
                    <a:p>
                      <a:r>
                        <a:rPr lang="pt-BR" dirty="0" err="1"/>
                        <a:t>Sale</a:t>
                      </a:r>
                      <a:r>
                        <a:rPr lang="pt-BR" dirty="0"/>
                        <a:t> </a:t>
                      </a:r>
                      <a:r>
                        <a:rPr lang="pt-BR" dirty="0" err="1"/>
                        <a:t>price</a:t>
                      </a:r>
                      <a:endParaRPr lang="pt-BR" dirty="0"/>
                    </a:p>
                  </a:txBody>
                  <a:tcPr/>
                </a:tc>
                <a:extLst>
                  <a:ext uri="{0D108BD9-81ED-4DB2-BD59-A6C34878D82A}">
                    <a16:rowId xmlns:a16="http://schemas.microsoft.com/office/drawing/2014/main" val="2405428635"/>
                  </a:ext>
                </a:extLst>
              </a:tr>
              <a:tr h="370840">
                <a:tc>
                  <a:txBody>
                    <a:bodyPr/>
                    <a:lstStyle/>
                    <a:p>
                      <a:r>
                        <a:rPr lang="pt-BR" dirty="0"/>
                        <a:t>5</a:t>
                      </a:r>
                    </a:p>
                  </a:txBody>
                  <a:tcPr/>
                </a:tc>
                <a:tc>
                  <a:txBody>
                    <a:bodyPr/>
                    <a:lstStyle/>
                    <a:p>
                      <a:r>
                        <a:rPr lang="pt-BR" dirty="0"/>
                        <a:t>1500</a:t>
                      </a:r>
                    </a:p>
                  </a:txBody>
                  <a:tcPr/>
                </a:tc>
                <a:tc>
                  <a:txBody>
                    <a:bodyPr/>
                    <a:lstStyle/>
                    <a:p>
                      <a:r>
                        <a:rPr lang="pt-BR" dirty="0" err="1"/>
                        <a:t>Skid</a:t>
                      </a:r>
                      <a:r>
                        <a:rPr lang="pt-BR" dirty="0"/>
                        <a:t> </a:t>
                      </a:r>
                      <a:r>
                        <a:rPr lang="pt-BR" dirty="0" err="1"/>
                        <a:t>Row</a:t>
                      </a:r>
                      <a:endParaRPr lang="pt-BR" dirty="0"/>
                    </a:p>
                  </a:txBody>
                  <a:tcPr/>
                </a:tc>
                <a:tc>
                  <a:txBody>
                    <a:bodyPr/>
                    <a:lstStyle/>
                    <a:p>
                      <a:r>
                        <a:rPr lang="pt-BR" b="1" dirty="0">
                          <a:solidFill>
                            <a:srgbClr val="FF0000"/>
                          </a:solidFill>
                        </a:rPr>
                        <a:t>?????????</a:t>
                      </a:r>
                    </a:p>
                  </a:txBody>
                  <a:tcPr/>
                </a:tc>
                <a:extLst>
                  <a:ext uri="{0D108BD9-81ED-4DB2-BD59-A6C34878D82A}">
                    <a16:rowId xmlns:a16="http://schemas.microsoft.com/office/drawing/2014/main" val="3463995859"/>
                  </a:ext>
                </a:extLst>
              </a:tr>
            </a:tbl>
          </a:graphicData>
        </a:graphic>
      </p:graphicFrame>
      <p:sp>
        <p:nvSpPr>
          <p:cNvPr id="3" name="Retângulo 2">
            <a:extLst>
              <a:ext uri="{FF2B5EF4-FFF2-40B4-BE49-F238E27FC236}">
                <a16:creationId xmlns:a16="http://schemas.microsoft.com/office/drawing/2014/main" id="{A1043C20-CCCB-1B47-A8F2-ED1E8D084401}"/>
              </a:ext>
            </a:extLst>
          </p:cNvPr>
          <p:cNvSpPr/>
          <p:nvPr/>
        </p:nvSpPr>
        <p:spPr>
          <a:xfrm>
            <a:off x="1738630" y="5822420"/>
            <a:ext cx="7899598" cy="369332"/>
          </a:xfrm>
          <a:prstGeom prst="rect">
            <a:avLst/>
          </a:prstGeom>
        </p:spPr>
        <p:txBody>
          <a:bodyPr wrap="none">
            <a:spAutoFit/>
          </a:bodyPr>
          <a:lstStyle/>
          <a:p>
            <a:pPr algn="ctr"/>
            <a:r>
              <a:rPr lang="pt-BR" b="1" dirty="0" err="1">
                <a:solidFill>
                  <a:srgbClr val="FF0000"/>
                </a:solidFill>
              </a:rPr>
              <a:t>Obs</a:t>
            </a:r>
            <a:r>
              <a:rPr lang="pt-BR" b="1" dirty="0">
                <a:solidFill>
                  <a:srgbClr val="FF0000"/>
                </a:solidFill>
              </a:rPr>
              <a:t>: Alguns valores não estão na base e mesmo assim é possível fazer a predição</a:t>
            </a:r>
          </a:p>
        </p:txBody>
      </p:sp>
    </p:spTree>
    <p:extLst>
      <p:ext uri="{BB962C8B-B14F-4D97-AF65-F5344CB8AC3E}">
        <p14:creationId xmlns:p14="http://schemas.microsoft.com/office/powerpoint/2010/main" val="3012328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pt-BR" sz="2800" dirty="0">
                <a:solidFill>
                  <a:srgbClr val="FF0000"/>
                </a:solidFill>
              </a:rPr>
              <a:t>O que NÃO é Aprendizado de Máquina:</a:t>
            </a:r>
          </a:p>
          <a:p>
            <a:pPr algn="just"/>
            <a:r>
              <a:rPr lang="pt-BR" sz="2800" dirty="0">
                <a:solidFill>
                  <a:schemeClr val="tx1"/>
                </a:solidFill>
              </a:rPr>
              <a:t>No exemplo anterior, digamos que </a:t>
            </a:r>
            <a:r>
              <a:rPr lang="pt-BR" sz="2800" b="1" dirty="0">
                <a:solidFill>
                  <a:srgbClr val="FF0000"/>
                </a:solidFill>
              </a:rPr>
              <a:t>NÃO</a:t>
            </a:r>
            <a:r>
              <a:rPr lang="pt-BR" sz="2800" dirty="0">
                <a:solidFill>
                  <a:schemeClr val="tx1"/>
                </a:solidFill>
              </a:rPr>
              <a:t> se queira utilizar uma técnica de AM. </a:t>
            </a:r>
          </a:p>
          <a:p>
            <a:pPr algn="just"/>
            <a:endParaRPr lang="pt-BR" sz="2800" dirty="0">
              <a:solidFill>
                <a:schemeClr val="tx1"/>
              </a:solidFill>
            </a:endParaRPr>
          </a:p>
          <a:p>
            <a:pPr algn="just"/>
            <a:r>
              <a:rPr lang="pt-BR" sz="2800" dirty="0">
                <a:solidFill>
                  <a:schemeClr val="tx1"/>
                </a:solidFill>
              </a:rPr>
              <a:t>Bora programar então:</a:t>
            </a:r>
          </a:p>
          <a:p>
            <a:pPr algn="just"/>
            <a:endParaRPr lang="pt-BR" sz="2800" dirty="0">
              <a:solidFill>
                <a:schemeClr val="tx1"/>
              </a:solidFill>
            </a:endParaRPr>
          </a:p>
          <a:p>
            <a:pPr algn="just"/>
            <a:endParaRPr lang="pt-BR" sz="2800" dirty="0">
              <a:solidFill>
                <a:schemeClr val="tx1"/>
              </a:solidFill>
            </a:endParaRPr>
          </a:p>
        </p:txBody>
      </p:sp>
      <p:pic>
        <p:nvPicPr>
          <p:cNvPr id="5" name="Imagem 4">
            <a:extLst>
              <a:ext uri="{FF2B5EF4-FFF2-40B4-BE49-F238E27FC236}">
                <a16:creationId xmlns:a16="http://schemas.microsoft.com/office/drawing/2014/main" id="{269A1BE9-0230-D641-92BD-EE8956F682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020" y="2166472"/>
            <a:ext cx="5068524" cy="4691527"/>
          </a:xfrm>
          <a:prstGeom prst="rect">
            <a:avLst/>
          </a:prstGeom>
          <a:ln>
            <a:solidFill>
              <a:schemeClr val="tx1"/>
            </a:solidFill>
          </a:ln>
        </p:spPr>
      </p:pic>
    </p:spTree>
    <p:extLst>
      <p:ext uri="{BB962C8B-B14F-4D97-AF65-F5344CB8AC3E}">
        <p14:creationId xmlns:p14="http://schemas.microsoft.com/office/powerpoint/2010/main" val="4511019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pt-BR" sz="2800" dirty="0">
                <a:solidFill>
                  <a:srgbClr val="FF0000"/>
                </a:solidFill>
              </a:rPr>
              <a:t>O que NÃO É Aprendizado de Máquina:</a:t>
            </a:r>
          </a:p>
          <a:p>
            <a:pPr algn="just"/>
            <a:endParaRPr lang="pt-BR" sz="2800" dirty="0">
              <a:solidFill>
                <a:schemeClr val="tx1"/>
              </a:solidFill>
            </a:endParaRPr>
          </a:p>
          <a:p>
            <a:pPr algn="just"/>
            <a:r>
              <a:rPr lang="pt-BR" sz="2800" dirty="0">
                <a:solidFill>
                  <a:schemeClr val="tx1"/>
                </a:solidFill>
              </a:rPr>
              <a:t>Se você brincar com este código por horas e horas, você pode acabar produzindo algo que funcione. Mas seu programa nunca será perfeito e vai ser difícil de fazer manutenção quando houver mudança de preços.</a:t>
            </a:r>
          </a:p>
          <a:p>
            <a:pPr algn="just"/>
            <a:endParaRPr lang="pt-BR" sz="2800" dirty="0">
              <a:solidFill>
                <a:schemeClr val="tx1"/>
              </a:solidFill>
            </a:endParaRPr>
          </a:p>
          <a:p>
            <a:pPr algn="just"/>
            <a:r>
              <a:rPr lang="pt-BR" sz="2800" dirty="0">
                <a:solidFill>
                  <a:schemeClr val="tx1"/>
                </a:solidFill>
              </a:rPr>
              <a:t>Ele também irá tratar de valores específicos e informações específicas.</a:t>
            </a:r>
          </a:p>
          <a:p>
            <a:pPr algn="just"/>
            <a:endParaRPr lang="pt-BR" sz="2800" dirty="0">
              <a:solidFill>
                <a:schemeClr val="tx1"/>
              </a:solidFill>
            </a:endParaRPr>
          </a:p>
          <a:p>
            <a:pPr algn="just"/>
            <a:r>
              <a:rPr lang="pt-BR" sz="2800" dirty="0">
                <a:solidFill>
                  <a:schemeClr val="tx1"/>
                </a:solidFill>
              </a:rPr>
              <a:t>A cada nova informação, o código deve ser refeito</a:t>
            </a:r>
          </a:p>
        </p:txBody>
      </p:sp>
    </p:spTree>
    <p:extLst>
      <p:ext uri="{BB962C8B-B14F-4D97-AF65-F5344CB8AC3E}">
        <p14:creationId xmlns:p14="http://schemas.microsoft.com/office/powerpoint/2010/main" val="34834075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pt-BR" sz="2800" dirty="0">
                <a:solidFill>
                  <a:srgbClr val="FF0000"/>
                </a:solidFill>
              </a:rPr>
              <a:t>O que É Aprendizado de Máquina:</a:t>
            </a:r>
          </a:p>
          <a:p>
            <a:pPr algn="just"/>
            <a:endParaRPr lang="pt-BR" sz="2800" dirty="0">
              <a:solidFill>
                <a:schemeClr val="tx1"/>
              </a:solidFill>
            </a:endParaRPr>
          </a:p>
          <a:p>
            <a:pPr algn="just"/>
            <a:r>
              <a:rPr lang="pt-BR" sz="2800" dirty="0">
                <a:solidFill>
                  <a:schemeClr val="tx1"/>
                </a:solidFill>
              </a:rPr>
              <a:t>E se o código fosse esse:</a:t>
            </a:r>
          </a:p>
        </p:txBody>
      </p:sp>
      <p:pic>
        <p:nvPicPr>
          <p:cNvPr id="3" name="Imagem 2">
            <a:extLst>
              <a:ext uri="{FF2B5EF4-FFF2-40B4-BE49-F238E27FC236}">
                <a16:creationId xmlns:a16="http://schemas.microsoft.com/office/drawing/2014/main" id="{72D9FFC7-BD8F-FD45-8365-0E7F33981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1550" y="2730500"/>
            <a:ext cx="7708900" cy="1397000"/>
          </a:xfrm>
          <a:prstGeom prst="rect">
            <a:avLst/>
          </a:prstGeom>
          <a:ln>
            <a:solidFill>
              <a:schemeClr val="tx1"/>
            </a:solidFill>
          </a:ln>
        </p:spPr>
      </p:pic>
    </p:spTree>
    <p:extLst>
      <p:ext uri="{BB962C8B-B14F-4D97-AF65-F5344CB8AC3E}">
        <p14:creationId xmlns:p14="http://schemas.microsoft.com/office/powerpoint/2010/main" val="31953042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pt-BR" sz="2800" dirty="0">
                <a:solidFill>
                  <a:srgbClr val="FF0000"/>
                </a:solidFill>
              </a:rPr>
              <a:t>O que É Aprendizado de Máquina:</a:t>
            </a:r>
          </a:p>
          <a:p>
            <a:pPr algn="just"/>
            <a:endParaRPr lang="pt-BR" sz="2800" dirty="0">
              <a:solidFill>
                <a:schemeClr val="tx1"/>
              </a:solidFill>
            </a:endParaRPr>
          </a:p>
          <a:p>
            <a:pPr algn="just"/>
            <a:r>
              <a:rPr lang="pt-BR" sz="2800" dirty="0">
                <a:solidFill>
                  <a:schemeClr val="tx1"/>
                </a:solidFill>
              </a:rPr>
              <a:t>E se de alguma forma eu descobrisse </a:t>
            </a:r>
            <a:r>
              <a:rPr lang="pt-BR" sz="2800" dirty="0">
                <a:solidFill>
                  <a:srgbClr val="FF0000"/>
                </a:solidFill>
              </a:rPr>
              <a:t>NÚMEROS MÁGICOS </a:t>
            </a:r>
            <a:r>
              <a:rPr lang="pt-BR" sz="2800" dirty="0">
                <a:solidFill>
                  <a:schemeClr val="tx1"/>
                </a:solidFill>
              </a:rPr>
              <a:t>que se usados, descobrem automaticamente o preço?</a:t>
            </a:r>
          </a:p>
        </p:txBody>
      </p:sp>
      <p:pic>
        <p:nvPicPr>
          <p:cNvPr id="4" name="Imagem 3">
            <a:extLst>
              <a:ext uri="{FF2B5EF4-FFF2-40B4-BE49-F238E27FC236}">
                <a16:creationId xmlns:a16="http://schemas.microsoft.com/office/drawing/2014/main" id="{D24693C4-C20B-F540-8025-9BF4BE1C2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1900" y="3075936"/>
            <a:ext cx="6108700" cy="3782064"/>
          </a:xfrm>
          <a:prstGeom prst="rect">
            <a:avLst/>
          </a:prstGeom>
          <a:ln>
            <a:solidFill>
              <a:schemeClr val="tx1"/>
            </a:solidFill>
          </a:ln>
        </p:spPr>
      </p:pic>
      <p:sp>
        <p:nvSpPr>
          <p:cNvPr id="13" name="CaixaDeTexto 12">
            <a:extLst>
              <a:ext uri="{FF2B5EF4-FFF2-40B4-BE49-F238E27FC236}">
                <a16:creationId xmlns:a16="http://schemas.microsoft.com/office/drawing/2014/main" id="{98C0EDF4-5F4E-C241-8829-F382EDBC13EE}"/>
              </a:ext>
            </a:extLst>
          </p:cNvPr>
          <p:cNvSpPr txBox="1"/>
          <p:nvPr/>
        </p:nvSpPr>
        <p:spPr>
          <a:xfrm>
            <a:off x="384504" y="3397308"/>
            <a:ext cx="3227562" cy="1569660"/>
          </a:xfrm>
          <a:prstGeom prst="rect">
            <a:avLst/>
          </a:prstGeom>
          <a:noFill/>
        </p:spPr>
        <p:txBody>
          <a:bodyPr wrap="square" rtlCol="0">
            <a:spAutoFit/>
          </a:bodyPr>
          <a:lstStyle/>
          <a:p>
            <a:pPr algn="ctr"/>
            <a:r>
              <a:rPr lang="pt-BR" sz="2400" b="1" dirty="0">
                <a:solidFill>
                  <a:srgbClr val="FF0000"/>
                </a:solidFill>
              </a:rPr>
              <a:t>Esses NÚMEROS MÁGICOS são descobertos pelas técnicas de AM</a:t>
            </a:r>
            <a:endParaRPr lang="pt-BR" sz="3600" b="1" dirty="0">
              <a:solidFill>
                <a:srgbClr val="FF0000"/>
              </a:solidFill>
            </a:endParaRPr>
          </a:p>
        </p:txBody>
      </p:sp>
    </p:spTree>
    <p:extLst>
      <p:ext uri="{BB962C8B-B14F-4D97-AF65-F5344CB8AC3E}">
        <p14:creationId xmlns:p14="http://schemas.microsoft.com/office/powerpoint/2010/main" val="18562199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pt-BR" sz="2800" dirty="0">
                <a:solidFill>
                  <a:schemeClr val="tx1"/>
                </a:solidFill>
              </a:rPr>
              <a:t>Mas de onde apareceram esses NÚMEROS MÁGICOS?</a:t>
            </a:r>
          </a:p>
          <a:p>
            <a:pPr algn="just"/>
            <a:endParaRPr lang="pt-BR" sz="2800" dirty="0">
              <a:solidFill>
                <a:schemeClr val="tx1"/>
              </a:solidFill>
            </a:endParaRPr>
          </a:p>
        </p:txBody>
      </p:sp>
      <p:pic>
        <p:nvPicPr>
          <p:cNvPr id="3" name="Imagem 2">
            <a:extLst>
              <a:ext uri="{FF2B5EF4-FFF2-40B4-BE49-F238E27FC236}">
                <a16:creationId xmlns:a16="http://schemas.microsoft.com/office/drawing/2014/main" id="{11332FD7-ED63-7A40-A016-BE714A225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712" y="1787263"/>
            <a:ext cx="5990624" cy="5044206"/>
          </a:xfrm>
          <a:prstGeom prst="rect">
            <a:avLst/>
          </a:prstGeom>
          <a:ln>
            <a:solidFill>
              <a:schemeClr val="tx1"/>
            </a:solidFill>
          </a:ln>
        </p:spPr>
      </p:pic>
    </p:spTree>
    <p:extLst>
      <p:ext uri="{BB962C8B-B14F-4D97-AF65-F5344CB8AC3E}">
        <p14:creationId xmlns:p14="http://schemas.microsoft.com/office/powerpoint/2010/main" val="11156789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p:txBody>
      </p:sp>
      <p:pic>
        <p:nvPicPr>
          <p:cNvPr id="4" name="Imagem 3">
            <a:extLst>
              <a:ext uri="{FF2B5EF4-FFF2-40B4-BE49-F238E27FC236}">
                <a16:creationId xmlns:a16="http://schemas.microsoft.com/office/drawing/2014/main" id="{DAE9675C-7FB1-5145-BAB5-5952BE1F7E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04" y="1421027"/>
            <a:ext cx="5217902" cy="3422822"/>
          </a:xfrm>
          <a:prstGeom prst="rect">
            <a:avLst/>
          </a:prstGeom>
          <a:ln>
            <a:solidFill>
              <a:schemeClr val="tx1"/>
            </a:solidFill>
          </a:ln>
        </p:spPr>
      </p:pic>
      <p:sp>
        <p:nvSpPr>
          <p:cNvPr id="5" name="Retângulo 4">
            <a:extLst>
              <a:ext uri="{FF2B5EF4-FFF2-40B4-BE49-F238E27FC236}">
                <a16:creationId xmlns:a16="http://schemas.microsoft.com/office/drawing/2014/main" id="{323E05C7-6583-1944-870C-14FF31FCD9FA}"/>
              </a:ext>
            </a:extLst>
          </p:cNvPr>
          <p:cNvSpPr/>
          <p:nvPr/>
        </p:nvSpPr>
        <p:spPr>
          <a:xfrm>
            <a:off x="5825230" y="1417931"/>
            <a:ext cx="6207533" cy="3139321"/>
          </a:xfrm>
          <a:prstGeom prst="rect">
            <a:avLst/>
          </a:prstGeom>
        </p:spPr>
        <p:txBody>
          <a:bodyPr wrap="none">
            <a:spAutoFit/>
          </a:bodyPr>
          <a:lstStyle/>
          <a:p>
            <a:r>
              <a:rPr lang="pt-BR" dirty="0"/>
              <a:t>Digamos que, após algumas tentativas de valores nesses</a:t>
            </a:r>
          </a:p>
          <a:p>
            <a:r>
              <a:rPr lang="pt-BR" dirty="0"/>
              <a:t>números, eu tenha este quadro.</a:t>
            </a:r>
          </a:p>
          <a:p>
            <a:endParaRPr lang="pt-BR" dirty="0"/>
          </a:p>
          <a:p>
            <a:r>
              <a:rPr lang="pt-BR" dirty="0"/>
              <a:t>Vemos que no caso do primeiro imóvel, a sua função cometeu</a:t>
            </a:r>
          </a:p>
          <a:p>
            <a:r>
              <a:rPr lang="pt-BR" dirty="0"/>
              <a:t>Um erro de $ 72.000.</a:t>
            </a:r>
          </a:p>
          <a:p>
            <a:endParaRPr lang="pt-BR" dirty="0"/>
          </a:p>
          <a:p>
            <a:r>
              <a:rPr lang="pt-BR" dirty="0"/>
              <a:t>Agora, se somarmos esse erro da estimativa de todos os imóveis</a:t>
            </a:r>
          </a:p>
          <a:p>
            <a:r>
              <a:rPr lang="pt-BR" dirty="0"/>
              <a:t>e formos mudando esses números a cada tentativa (</a:t>
            </a:r>
            <a:r>
              <a:rPr lang="pt-BR" dirty="0" err="1"/>
              <a:t>n</a:t>
            </a:r>
            <a:r>
              <a:rPr lang="pt-BR" dirty="0"/>
              <a:t> passos),</a:t>
            </a:r>
          </a:p>
          <a:p>
            <a:r>
              <a:rPr lang="pt-BR" dirty="0"/>
              <a:t>nosso objetivo seria chegar </a:t>
            </a:r>
            <a:r>
              <a:rPr lang="pt-BR" dirty="0">
                <a:solidFill>
                  <a:srgbClr val="FF0000"/>
                </a:solidFill>
              </a:rPr>
              <a:t>AO MENOR ERRO POSSÍVEL</a:t>
            </a:r>
            <a:r>
              <a:rPr lang="pt-BR" dirty="0"/>
              <a:t>.</a:t>
            </a:r>
          </a:p>
          <a:p>
            <a:endParaRPr lang="pt-BR" dirty="0"/>
          </a:p>
          <a:p>
            <a:r>
              <a:rPr lang="pt-BR" dirty="0"/>
              <a:t>Quando isso acontecer, encontramos os </a:t>
            </a:r>
            <a:r>
              <a:rPr lang="pt-BR" dirty="0">
                <a:solidFill>
                  <a:srgbClr val="FF0000"/>
                </a:solidFill>
              </a:rPr>
              <a:t>NÚMEROS MÁGICOS</a:t>
            </a:r>
          </a:p>
        </p:txBody>
      </p:sp>
    </p:spTree>
    <p:extLst>
      <p:ext uri="{BB962C8B-B14F-4D97-AF65-F5344CB8AC3E}">
        <p14:creationId xmlns:p14="http://schemas.microsoft.com/office/powerpoint/2010/main" val="37743363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a:hlinkClick r:id="" action="ppaction://noaction">
              <a:snd r:embed="rId4" name="chimes.wav"/>
            </a:hlinkClick>
          </p:cNvPr>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pt-BR" sz="2800" dirty="0">
                <a:solidFill>
                  <a:schemeClr val="tx1"/>
                </a:solidFill>
              </a:rPr>
              <a:t>Hora de Pirar o Cabeção</a:t>
            </a:r>
          </a:p>
          <a:p>
            <a:pPr algn="just"/>
            <a:endParaRPr lang="pt-BR" sz="2800" dirty="0">
              <a:solidFill>
                <a:schemeClr val="tx1"/>
              </a:solidFill>
            </a:endParaRPr>
          </a:p>
        </p:txBody>
      </p:sp>
      <p:pic>
        <p:nvPicPr>
          <p:cNvPr id="4" name="Imagem 3">
            <a:extLst>
              <a:ext uri="{FF2B5EF4-FFF2-40B4-BE49-F238E27FC236}">
                <a16:creationId xmlns:a16="http://schemas.microsoft.com/office/drawing/2014/main" id="{EC2AB885-6EB3-8842-BBF2-86B72C89F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40" y="1787262"/>
            <a:ext cx="6934780" cy="2276937"/>
          </a:xfrm>
          <a:prstGeom prst="rect">
            <a:avLst/>
          </a:prstGeom>
        </p:spPr>
      </p:pic>
      <p:pic>
        <p:nvPicPr>
          <p:cNvPr id="6" name="Imagem 5">
            <a:extLst>
              <a:ext uri="{FF2B5EF4-FFF2-40B4-BE49-F238E27FC236}">
                <a16:creationId xmlns:a16="http://schemas.microsoft.com/office/drawing/2014/main" id="{70B21769-2189-F141-A48C-6A2826C552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118" y="4228802"/>
            <a:ext cx="6502961" cy="903999"/>
          </a:xfrm>
          <a:prstGeom prst="rect">
            <a:avLst/>
          </a:prstGeom>
        </p:spPr>
      </p:pic>
      <p:pic>
        <p:nvPicPr>
          <p:cNvPr id="13" name="Imagem 12">
            <a:extLst>
              <a:ext uri="{FF2B5EF4-FFF2-40B4-BE49-F238E27FC236}">
                <a16:creationId xmlns:a16="http://schemas.microsoft.com/office/drawing/2014/main" id="{B05E42C8-C67C-4D4B-84E0-EC8F2D2FCB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9329" y="5295900"/>
            <a:ext cx="8369300" cy="1562100"/>
          </a:xfrm>
          <a:prstGeom prst="rect">
            <a:avLst/>
          </a:prstGeom>
        </p:spPr>
      </p:pic>
      <p:grpSp>
        <p:nvGrpSpPr>
          <p:cNvPr id="10" name="Agrupar 9">
            <a:extLst>
              <a:ext uri="{FF2B5EF4-FFF2-40B4-BE49-F238E27FC236}">
                <a16:creationId xmlns:a16="http://schemas.microsoft.com/office/drawing/2014/main" id="{88D43E70-0FE8-FA48-AC8B-5B487D89A243}"/>
              </a:ext>
            </a:extLst>
          </p:cNvPr>
          <p:cNvGrpSpPr/>
          <p:nvPr/>
        </p:nvGrpSpPr>
        <p:grpSpPr>
          <a:xfrm>
            <a:off x="8751775" y="85184"/>
            <a:ext cx="2482850" cy="623570"/>
            <a:chOff x="0" y="0"/>
            <a:chExt cx="2483283" cy="623744"/>
          </a:xfrm>
        </p:grpSpPr>
        <p:sp>
          <p:nvSpPr>
            <p:cNvPr id="12" name="Nuvem 11">
              <a:extLst>
                <a:ext uri="{FF2B5EF4-FFF2-40B4-BE49-F238E27FC236}">
                  <a16:creationId xmlns:a16="http://schemas.microsoft.com/office/drawing/2014/main" id="{049A5F36-FDD9-FE48-B786-E976FEBCBC4C}"/>
                </a:ext>
              </a:extLst>
            </p:cNvPr>
            <p:cNvSpPr/>
            <p:nvPr/>
          </p:nvSpPr>
          <p:spPr>
            <a:xfrm>
              <a:off x="0" y="0"/>
              <a:ext cx="1991444" cy="623744"/>
            </a:xfrm>
            <a:prstGeom prst="cloud">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4" name="Raio 13">
              <a:extLst>
                <a:ext uri="{FF2B5EF4-FFF2-40B4-BE49-F238E27FC236}">
                  <a16:creationId xmlns:a16="http://schemas.microsoft.com/office/drawing/2014/main" id="{AD0F525A-693B-C646-8EDB-F79BC18DADE5}"/>
                </a:ext>
              </a:extLst>
            </p:cNvPr>
            <p:cNvSpPr/>
            <p:nvPr/>
          </p:nvSpPr>
          <p:spPr>
            <a:xfrm>
              <a:off x="1869825" y="239253"/>
              <a:ext cx="613458" cy="216117"/>
            </a:xfrm>
            <a:prstGeom prst="lightningBol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5" name="CaixaDeTexto 5">
              <a:extLst>
                <a:ext uri="{FF2B5EF4-FFF2-40B4-BE49-F238E27FC236}">
                  <a16:creationId xmlns:a16="http://schemas.microsoft.com/office/drawing/2014/main" id="{BD9997D7-25CA-A644-AC3D-29BF6ECF3605}"/>
                </a:ext>
              </a:extLst>
            </p:cNvPr>
            <p:cNvSpPr txBox="1"/>
            <p:nvPr/>
          </p:nvSpPr>
          <p:spPr>
            <a:xfrm>
              <a:off x="214306" y="83666"/>
              <a:ext cx="1575435" cy="461794"/>
            </a:xfrm>
            <a:prstGeom prst="rect">
              <a:avLst/>
            </a:prstGeom>
            <a:noFill/>
          </p:spPr>
          <p:txBody>
            <a:bodyPr wrap="square" rtlCol="0">
              <a:spAutoFit/>
            </a:bodyPr>
            <a:lstStyle/>
            <a:p>
              <a:pPr algn="ctr">
                <a:spcAft>
                  <a:spcPts val="0"/>
                </a:spcAft>
              </a:pPr>
              <a:r>
                <a:rPr lang="pt-BR" sz="1200" b="1" dirty="0">
                  <a:solidFill>
                    <a:schemeClr val="bg1"/>
                  </a:solidFill>
                  <a:effectLst/>
                  <a:latin typeface="Times New Roman" panose="02020603050405020304" pitchFamily="18" charset="0"/>
                  <a:ea typeface="Times New Roman" panose="02020603050405020304" pitchFamily="18" charset="0"/>
                </a:rPr>
                <a:t>Que hora será que é a merenda?</a:t>
              </a:r>
            </a:p>
          </p:txBody>
        </p:sp>
      </p:grpSp>
    </p:spTree>
    <p:extLst>
      <p:ext uri="{BB962C8B-B14F-4D97-AF65-F5344CB8AC3E}">
        <p14:creationId xmlns:p14="http://schemas.microsoft.com/office/powerpoint/2010/main" val="7965906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pt-BR" sz="2800" dirty="0">
                <a:solidFill>
                  <a:schemeClr val="tx1"/>
                </a:solidFill>
              </a:rPr>
              <a:t>Hora de Pirar o Cabeção</a:t>
            </a:r>
          </a:p>
          <a:p>
            <a:pPr algn="just"/>
            <a:endParaRPr lang="pt-BR" sz="2800" dirty="0">
              <a:solidFill>
                <a:schemeClr val="tx1"/>
              </a:solidFill>
            </a:endParaRPr>
          </a:p>
        </p:txBody>
      </p:sp>
      <p:pic>
        <p:nvPicPr>
          <p:cNvPr id="15" name="Imagem 14">
            <a:extLst>
              <a:ext uri="{FF2B5EF4-FFF2-40B4-BE49-F238E27FC236}">
                <a16:creationId xmlns:a16="http://schemas.microsoft.com/office/drawing/2014/main" id="{D38F0025-1729-294A-9C9A-7B3E23B3C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99" y="2127560"/>
            <a:ext cx="8788400" cy="3213100"/>
          </a:xfrm>
          <a:prstGeom prst="rect">
            <a:avLst/>
          </a:prstGeom>
        </p:spPr>
      </p:pic>
    </p:spTree>
    <p:extLst>
      <p:ext uri="{BB962C8B-B14F-4D97-AF65-F5344CB8AC3E}">
        <p14:creationId xmlns:p14="http://schemas.microsoft.com/office/powerpoint/2010/main" val="7617980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a:p>
            <a:pPr algn="just"/>
            <a:r>
              <a:rPr lang="pt-BR" sz="2800" dirty="0">
                <a:solidFill>
                  <a:schemeClr val="tx1"/>
                </a:solidFill>
              </a:rPr>
              <a:t>”É uma subárea de IA que pesquisa métodos computacionais relacionados à aquisição de novos conhecimentos, novas habilidades e novas formas de organizar o conhecimento já existente”.</a:t>
            </a:r>
          </a:p>
          <a:p>
            <a:pPr algn="just"/>
            <a:endParaRPr lang="pt-BR" sz="2800" dirty="0">
              <a:solidFill>
                <a:schemeClr val="tx1"/>
              </a:solidFill>
            </a:endParaRPr>
          </a:p>
          <a:p>
            <a:pPr algn="just"/>
            <a:r>
              <a:rPr lang="pt-BR" sz="2800" dirty="0">
                <a:solidFill>
                  <a:schemeClr val="tx1"/>
                </a:solidFill>
              </a:rPr>
              <a:t>O aprendizado de máquina é um ramo da ciência da computação que se concentra em dar à IA a capacidade de aprender tarefas. Isso quer dizer que no desenvolvimento de habilidades, não é necessário que os programadores codifiquem explicitamente a AI para fazer certas coisas. Em vez disso, o AI é capaz de usar dados para ensinar a si mesmo.</a:t>
            </a:r>
          </a:p>
        </p:txBody>
      </p:sp>
      <p:sp>
        <p:nvSpPr>
          <p:cNvPr id="10" name="Retângulo 9"/>
          <p:cNvSpPr/>
          <p:nvPr/>
        </p:nvSpPr>
        <p:spPr>
          <a:xfrm>
            <a:off x="3973724" y="6367422"/>
            <a:ext cx="7946929" cy="461665"/>
          </a:xfrm>
          <a:prstGeom prst="rect">
            <a:avLst/>
          </a:prstGeom>
        </p:spPr>
        <p:txBody>
          <a:bodyPr wrap="square">
            <a:spAutoFit/>
          </a:bodyPr>
          <a:lstStyle/>
          <a:p>
            <a:pPr algn="just"/>
            <a:r>
              <a:rPr lang="pt-BR" sz="1200" dirty="0"/>
              <a:t>FAYYAD, </a:t>
            </a:r>
            <a:r>
              <a:rPr lang="pt-BR" sz="1200" dirty="0" err="1"/>
              <a:t>Usama</a:t>
            </a:r>
            <a:r>
              <a:rPr lang="pt-BR" sz="1200" dirty="0"/>
              <a:t>; PIATETSKY-SHAPIRO, Gregory; SMYTH, </a:t>
            </a:r>
            <a:r>
              <a:rPr lang="pt-BR" sz="1200" dirty="0" err="1"/>
              <a:t>Padhraic</a:t>
            </a:r>
            <a:r>
              <a:rPr lang="pt-BR" sz="1200" dirty="0"/>
              <a:t>. </a:t>
            </a:r>
            <a:r>
              <a:rPr lang="pt-BR" sz="1200" dirty="0" err="1"/>
              <a:t>From</a:t>
            </a:r>
            <a:r>
              <a:rPr lang="pt-BR" sz="1200" dirty="0"/>
              <a:t> data mining </a:t>
            </a:r>
            <a:r>
              <a:rPr lang="pt-BR" sz="1200" dirty="0" err="1"/>
              <a:t>to</a:t>
            </a:r>
            <a:r>
              <a:rPr lang="pt-BR" sz="1200" dirty="0"/>
              <a:t> </a:t>
            </a:r>
            <a:r>
              <a:rPr lang="pt-BR" sz="1200" dirty="0" err="1"/>
              <a:t>knowledge</a:t>
            </a:r>
            <a:r>
              <a:rPr lang="pt-BR" sz="1200" dirty="0"/>
              <a:t> </a:t>
            </a:r>
            <a:r>
              <a:rPr lang="pt-BR" sz="1200" dirty="0" err="1"/>
              <a:t>discovery</a:t>
            </a:r>
            <a:r>
              <a:rPr lang="pt-BR" sz="1200" dirty="0"/>
              <a:t>: </a:t>
            </a:r>
            <a:r>
              <a:rPr lang="pt-BR" sz="1200" dirty="0" err="1"/>
              <a:t>An</a:t>
            </a:r>
            <a:r>
              <a:rPr lang="pt-BR" sz="1200" dirty="0"/>
              <a:t> overview. In: </a:t>
            </a:r>
            <a:r>
              <a:rPr lang="pt-BR" sz="1200" dirty="0" err="1"/>
              <a:t>Advances</a:t>
            </a:r>
            <a:r>
              <a:rPr lang="pt-BR" sz="1200" dirty="0"/>
              <a:t> in </a:t>
            </a:r>
            <a:r>
              <a:rPr lang="pt-BR" sz="1200" dirty="0" err="1"/>
              <a:t>Knowledge</a:t>
            </a:r>
            <a:r>
              <a:rPr lang="pt-BR" sz="1200" dirty="0"/>
              <a:t> Discovery </a:t>
            </a:r>
            <a:r>
              <a:rPr lang="pt-BR" sz="1200" dirty="0" err="1"/>
              <a:t>and</a:t>
            </a:r>
            <a:r>
              <a:rPr lang="pt-BR" sz="1200" dirty="0"/>
              <a:t> Data Mining, AAAI Press/The MIT Press, </a:t>
            </a:r>
            <a:r>
              <a:rPr lang="pt-BR" sz="1200" dirty="0" err="1"/>
              <a:t>England</a:t>
            </a:r>
            <a:r>
              <a:rPr lang="pt-BR" sz="1200" dirty="0"/>
              <a:t>, 1996.</a:t>
            </a:r>
            <a:endParaRPr lang="pt-BR" dirty="0"/>
          </a:p>
        </p:txBody>
      </p:sp>
    </p:spTree>
    <p:extLst>
      <p:ext uri="{BB962C8B-B14F-4D97-AF65-F5344CB8AC3E}">
        <p14:creationId xmlns:p14="http://schemas.microsoft.com/office/powerpoint/2010/main" val="41491270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p:txBody>
      </p:sp>
      <p:sp>
        <p:nvSpPr>
          <p:cNvPr id="10" name="Retângulo 9"/>
          <p:cNvSpPr/>
          <p:nvPr/>
        </p:nvSpPr>
        <p:spPr>
          <a:xfrm>
            <a:off x="3973724" y="6367422"/>
            <a:ext cx="7946929" cy="461665"/>
          </a:xfrm>
          <a:prstGeom prst="rect">
            <a:avLst/>
          </a:prstGeom>
        </p:spPr>
        <p:txBody>
          <a:bodyPr wrap="square">
            <a:spAutoFit/>
          </a:bodyPr>
          <a:lstStyle/>
          <a:p>
            <a:pPr algn="just"/>
            <a:r>
              <a:rPr lang="pt-BR" sz="1200" dirty="0"/>
              <a:t>(1) FAYYAD, </a:t>
            </a:r>
            <a:r>
              <a:rPr lang="pt-BR" sz="1200" dirty="0" err="1"/>
              <a:t>Usama</a:t>
            </a:r>
            <a:r>
              <a:rPr lang="pt-BR" sz="1200" dirty="0"/>
              <a:t>; PIATETSKY-SHAPIRO, Gregory; SMYTH, </a:t>
            </a:r>
            <a:r>
              <a:rPr lang="pt-BR" sz="1200" dirty="0" err="1"/>
              <a:t>Padhraic</a:t>
            </a:r>
            <a:r>
              <a:rPr lang="pt-BR" sz="1200" dirty="0"/>
              <a:t>. </a:t>
            </a:r>
            <a:r>
              <a:rPr lang="pt-BR" sz="1200" dirty="0" err="1"/>
              <a:t>From</a:t>
            </a:r>
            <a:r>
              <a:rPr lang="pt-BR" sz="1200" dirty="0"/>
              <a:t> data mining </a:t>
            </a:r>
            <a:r>
              <a:rPr lang="pt-BR" sz="1200" dirty="0" err="1"/>
              <a:t>to</a:t>
            </a:r>
            <a:r>
              <a:rPr lang="pt-BR" sz="1200" dirty="0"/>
              <a:t> </a:t>
            </a:r>
            <a:r>
              <a:rPr lang="pt-BR" sz="1200" dirty="0" err="1"/>
              <a:t>knowledge</a:t>
            </a:r>
            <a:r>
              <a:rPr lang="pt-BR" sz="1200" dirty="0"/>
              <a:t> </a:t>
            </a:r>
            <a:r>
              <a:rPr lang="pt-BR" sz="1200" dirty="0" err="1"/>
              <a:t>discovery</a:t>
            </a:r>
            <a:r>
              <a:rPr lang="pt-BR" sz="1200" dirty="0"/>
              <a:t>: </a:t>
            </a:r>
            <a:r>
              <a:rPr lang="pt-BR" sz="1200" dirty="0" err="1"/>
              <a:t>An</a:t>
            </a:r>
            <a:r>
              <a:rPr lang="pt-BR" sz="1200" dirty="0"/>
              <a:t> overview. In: </a:t>
            </a:r>
            <a:r>
              <a:rPr lang="pt-BR" sz="1200" dirty="0" err="1"/>
              <a:t>Advances</a:t>
            </a:r>
            <a:r>
              <a:rPr lang="pt-BR" sz="1200" dirty="0"/>
              <a:t> in </a:t>
            </a:r>
            <a:r>
              <a:rPr lang="pt-BR" sz="1200" dirty="0" err="1"/>
              <a:t>Knowledge</a:t>
            </a:r>
            <a:r>
              <a:rPr lang="pt-BR" sz="1200" dirty="0"/>
              <a:t> Discovery </a:t>
            </a:r>
            <a:r>
              <a:rPr lang="pt-BR" sz="1200" dirty="0" err="1"/>
              <a:t>and</a:t>
            </a:r>
            <a:r>
              <a:rPr lang="pt-BR" sz="1200" dirty="0"/>
              <a:t> Data Mining, AAAI Press/The MIT Press, </a:t>
            </a:r>
            <a:r>
              <a:rPr lang="pt-BR" sz="1200" dirty="0" err="1"/>
              <a:t>England</a:t>
            </a:r>
            <a:r>
              <a:rPr lang="pt-BR" sz="1200" dirty="0"/>
              <a:t>, 1996.</a:t>
            </a:r>
            <a:endParaRPr lang="pt-BR" dirty="0"/>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607" y="1351173"/>
            <a:ext cx="4660900" cy="3289300"/>
          </a:xfrm>
          <a:prstGeom prst="rect">
            <a:avLst/>
          </a:prstGeom>
        </p:spPr>
      </p:pic>
      <p:sp>
        <p:nvSpPr>
          <p:cNvPr id="3" name="CaixaDeTexto 2"/>
          <p:cNvSpPr txBox="1"/>
          <p:nvPr/>
        </p:nvSpPr>
        <p:spPr>
          <a:xfrm>
            <a:off x="6227355" y="1924364"/>
            <a:ext cx="4619715" cy="1384995"/>
          </a:xfrm>
          <a:prstGeom prst="rect">
            <a:avLst/>
          </a:prstGeom>
          <a:noFill/>
        </p:spPr>
        <p:txBody>
          <a:bodyPr wrap="square" rtlCol="0">
            <a:spAutoFit/>
          </a:bodyPr>
          <a:lstStyle/>
          <a:p>
            <a:r>
              <a:rPr lang="pt-BR" sz="2800" dirty="0">
                <a:solidFill>
                  <a:srgbClr val="FF0000"/>
                </a:solidFill>
              </a:rPr>
              <a:t>Para nós, muito fácil de ver a diferença, mas para uma máquina...</a:t>
            </a:r>
          </a:p>
        </p:txBody>
      </p:sp>
    </p:spTree>
    <p:extLst>
      <p:ext uri="{BB962C8B-B14F-4D97-AF65-F5344CB8AC3E}">
        <p14:creationId xmlns:p14="http://schemas.microsoft.com/office/powerpoint/2010/main" val="36780863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p:txBody>
      </p:sp>
      <p:sp>
        <p:nvSpPr>
          <p:cNvPr id="2" name="Retângulo 1">
            <a:extLst>
              <a:ext uri="{FF2B5EF4-FFF2-40B4-BE49-F238E27FC236}">
                <a16:creationId xmlns:a16="http://schemas.microsoft.com/office/drawing/2014/main" id="{8E22B07C-C7EE-F04C-816D-8C1D24A66D4B}"/>
              </a:ext>
            </a:extLst>
          </p:cNvPr>
          <p:cNvSpPr/>
          <p:nvPr/>
        </p:nvSpPr>
        <p:spPr>
          <a:xfrm>
            <a:off x="384504" y="1443841"/>
            <a:ext cx="11331246" cy="4401205"/>
          </a:xfrm>
          <a:prstGeom prst="rect">
            <a:avLst/>
          </a:prstGeom>
        </p:spPr>
        <p:txBody>
          <a:bodyPr wrap="square">
            <a:spAutoFit/>
          </a:bodyPr>
          <a:lstStyle/>
          <a:p>
            <a:r>
              <a:rPr lang="pt-BR" sz="2800" dirty="0"/>
              <a:t>As técnicas de </a:t>
            </a:r>
            <a:r>
              <a:rPr lang="pt-BR" sz="2800" dirty="0" err="1"/>
              <a:t>Machine</a:t>
            </a:r>
            <a:r>
              <a:rPr lang="pt-BR" sz="2800" dirty="0"/>
              <a:t> Learning são capazes de:</a:t>
            </a:r>
          </a:p>
          <a:p>
            <a:pPr marL="457200" indent="-457200">
              <a:buFont typeface="Arial" panose="020B0604020202020204" pitchFamily="34" charset="0"/>
              <a:buChar char="•"/>
            </a:pPr>
            <a:endParaRPr lang="pt-BR" sz="2800" dirty="0"/>
          </a:p>
          <a:p>
            <a:pPr marL="457200" indent="-457200">
              <a:buFont typeface="Arial" panose="020B0604020202020204" pitchFamily="34" charset="0"/>
              <a:buChar char="•"/>
            </a:pPr>
            <a:r>
              <a:rPr lang="pt-BR" sz="2800" dirty="0"/>
              <a:t>analisar uma grande quantidade de dados;</a:t>
            </a:r>
          </a:p>
          <a:p>
            <a:pPr marL="457200" indent="-457200">
              <a:buFont typeface="Arial" panose="020B0604020202020204" pitchFamily="34" charset="0"/>
              <a:buChar char="•"/>
            </a:pPr>
            <a:endParaRPr lang="pt-BR" sz="2800" dirty="0"/>
          </a:p>
          <a:p>
            <a:pPr marL="457200" indent="-457200">
              <a:buFont typeface="Arial" panose="020B0604020202020204" pitchFamily="34" charset="0"/>
              <a:buChar char="•"/>
            </a:pPr>
            <a:r>
              <a:rPr lang="pt-BR" sz="2800" dirty="0"/>
              <a:t>usar uma variedade de algoritmos para encontrar padrões;</a:t>
            </a:r>
          </a:p>
          <a:p>
            <a:pPr marL="457200" indent="-457200">
              <a:buFont typeface="Arial" panose="020B0604020202020204" pitchFamily="34" charset="0"/>
              <a:buChar char="•"/>
            </a:pPr>
            <a:endParaRPr lang="pt-BR" sz="2800" dirty="0"/>
          </a:p>
          <a:p>
            <a:pPr marL="457200" indent="-457200">
              <a:buFont typeface="Arial" panose="020B0604020202020204" pitchFamily="34" charset="0"/>
              <a:buChar char="•"/>
            </a:pPr>
            <a:r>
              <a:rPr lang="pt-BR" sz="2800" dirty="0"/>
              <a:t>conseguem fazer determinações ou predições.</a:t>
            </a:r>
          </a:p>
          <a:p>
            <a:pPr marL="457200" indent="-457200">
              <a:buFont typeface="Arial" panose="020B0604020202020204" pitchFamily="34" charset="0"/>
              <a:buChar char="•"/>
            </a:pPr>
            <a:endParaRPr lang="pt-BR" sz="2800" dirty="0"/>
          </a:p>
          <a:p>
            <a:pPr marL="457200" indent="-457200">
              <a:buFont typeface="Arial" panose="020B0604020202020204" pitchFamily="34" charset="0"/>
              <a:buChar char="•"/>
            </a:pPr>
            <a:r>
              <a:rPr lang="pt-BR" sz="2800" dirty="0"/>
              <a:t>não precisam ter as rotinas implantadas “na mão”, o próprio sistema tem a habilidade de aprender;</a:t>
            </a:r>
          </a:p>
        </p:txBody>
      </p:sp>
    </p:spTree>
    <p:extLst>
      <p:ext uri="{BB962C8B-B14F-4D97-AF65-F5344CB8AC3E}">
        <p14:creationId xmlns:p14="http://schemas.microsoft.com/office/powerpoint/2010/main" val="30406894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p:txBody>
      </p:sp>
      <p:sp>
        <p:nvSpPr>
          <p:cNvPr id="59" name="Forma Livre 58">
            <a:extLst>
              <a:ext uri="{FF2B5EF4-FFF2-40B4-BE49-F238E27FC236}">
                <a16:creationId xmlns:a16="http://schemas.microsoft.com/office/drawing/2014/main" id="{A374F2A9-3B47-0147-82DB-5E866F8CF8D2}"/>
              </a:ext>
            </a:extLst>
          </p:cNvPr>
          <p:cNvSpPr/>
          <p:nvPr/>
        </p:nvSpPr>
        <p:spPr>
          <a:xfrm>
            <a:off x="150343" y="2920365"/>
            <a:ext cx="11891316" cy="868680"/>
          </a:xfrm>
          <a:custGeom>
            <a:avLst/>
            <a:gdLst>
              <a:gd name="connsiteX0" fmla="*/ 9251537 w 11891316"/>
              <a:gd name="connsiteY0" fmla="*/ 474345 h 868680"/>
              <a:gd name="connsiteX1" fmla="*/ 9321971 w 11891316"/>
              <a:gd name="connsiteY1" fmla="*/ 474345 h 868680"/>
              <a:gd name="connsiteX2" fmla="*/ 9338740 w 11891316"/>
              <a:gd name="connsiteY2" fmla="*/ 521744 h 868680"/>
              <a:gd name="connsiteX3" fmla="*/ 9682466 w 11891316"/>
              <a:gd name="connsiteY3" fmla="*/ 721657 h 868680"/>
              <a:gd name="connsiteX4" fmla="*/ 10026192 w 11891316"/>
              <a:gd name="connsiteY4" fmla="*/ 521744 h 868680"/>
              <a:gd name="connsiteX5" fmla="*/ 10042961 w 11891316"/>
              <a:gd name="connsiteY5" fmla="*/ 474345 h 868680"/>
              <a:gd name="connsiteX6" fmla="*/ 10113395 w 11891316"/>
              <a:gd name="connsiteY6" fmla="*/ 474345 h 868680"/>
              <a:gd name="connsiteX7" fmla="*/ 10087939 w 11891316"/>
              <a:gd name="connsiteY7" fmla="*/ 547828 h 868680"/>
              <a:gd name="connsiteX8" fmla="*/ 9682466 w 11891316"/>
              <a:gd name="connsiteY8" fmla="*/ 788670 h 868680"/>
              <a:gd name="connsiteX9" fmla="*/ 9276993 w 11891316"/>
              <a:gd name="connsiteY9" fmla="*/ 547828 h 868680"/>
              <a:gd name="connsiteX10" fmla="*/ 7052768 w 11891316"/>
              <a:gd name="connsiteY10" fmla="*/ 474345 h 868680"/>
              <a:gd name="connsiteX11" fmla="*/ 7119781 w 11891316"/>
              <a:gd name="connsiteY11" fmla="*/ 474345 h 868680"/>
              <a:gd name="connsiteX12" fmla="*/ 7492823 w 11891316"/>
              <a:gd name="connsiteY12" fmla="*/ 801667 h 868680"/>
              <a:gd name="connsiteX13" fmla="*/ 7865865 w 11891316"/>
              <a:gd name="connsiteY13" fmla="*/ 474345 h 868680"/>
              <a:gd name="connsiteX14" fmla="*/ 7932878 w 11891316"/>
              <a:gd name="connsiteY14" fmla="*/ 474345 h 868680"/>
              <a:gd name="connsiteX15" fmla="*/ 7492823 w 11891316"/>
              <a:gd name="connsiteY15" fmla="*/ 868680 h 868680"/>
              <a:gd name="connsiteX16" fmla="*/ 7052768 w 11891316"/>
              <a:gd name="connsiteY16" fmla="*/ 474345 h 868680"/>
              <a:gd name="connsiteX17" fmla="*/ 2682606 w 11891316"/>
              <a:gd name="connsiteY17" fmla="*/ 474345 h 868680"/>
              <a:gd name="connsiteX18" fmla="*/ 2753041 w 11891316"/>
              <a:gd name="connsiteY18" fmla="*/ 474345 h 868680"/>
              <a:gd name="connsiteX19" fmla="*/ 2769809 w 11891316"/>
              <a:gd name="connsiteY19" fmla="*/ 521744 h 868680"/>
              <a:gd name="connsiteX20" fmla="*/ 3113535 w 11891316"/>
              <a:gd name="connsiteY20" fmla="*/ 721657 h 868680"/>
              <a:gd name="connsiteX21" fmla="*/ 3457261 w 11891316"/>
              <a:gd name="connsiteY21" fmla="*/ 521744 h 868680"/>
              <a:gd name="connsiteX22" fmla="*/ 3474031 w 11891316"/>
              <a:gd name="connsiteY22" fmla="*/ 474345 h 868680"/>
              <a:gd name="connsiteX23" fmla="*/ 3544464 w 11891316"/>
              <a:gd name="connsiteY23" fmla="*/ 474345 h 868680"/>
              <a:gd name="connsiteX24" fmla="*/ 3519009 w 11891316"/>
              <a:gd name="connsiteY24" fmla="*/ 547828 h 868680"/>
              <a:gd name="connsiteX25" fmla="*/ 3113535 w 11891316"/>
              <a:gd name="connsiteY25" fmla="*/ 788670 h 868680"/>
              <a:gd name="connsiteX26" fmla="*/ 2708062 w 11891316"/>
              <a:gd name="connsiteY26" fmla="*/ 547828 h 868680"/>
              <a:gd name="connsiteX27" fmla="*/ 486837 w 11891316"/>
              <a:gd name="connsiteY27" fmla="*/ 474345 h 868680"/>
              <a:gd name="connsiteX28" fmla="*/ 553914 w 11891316"/>
              <a:gd name="connsiteY28" fmla="*/ 474345 h 868680"/>
              <a:gd name="connsiteX29" fmla="*/ 558429 w 11891316"/>
              <a:gd name="connsiteY29" fmla="*/ 513642 h 868680"/>
              <a:gd name="connsiteX30" fmla="*/ 923892 w 11891316"/>
              <a:gd name="connsiteY30" fmla="*/ 774997 h 868680"/>
              <a:gd name="connsiteX31" fmla="*/ 1289355 w 11891316"/>
              <a:gd name="connsiteY31" fmla="*/ 513642 h 868680"/>
              <a:gd name="connsiteX32" fmla="*/ 1293870 w 11891316"/>
              <a:gd name="connsiteY32" fmla="*/ 474345 h 868680"/>
              <a:gd name="connsiteX33" fmla="*/ 1360947 w 11891316"/>
              <a:gd name="connsiteY33" fmla="*/ 474345 h 868680"/>
              <a:gd name="connsiteX34" fmla="*/ 1355007 w 11891316"/>
              <a:gd name="connsiteY34" fmla="*/ 527147 h 868680"/>
              <a:gd name="connsiteX35" fmla="*/ 923892 w 11891316"/>
              <a:gd name="connsiteY35" fmla="*/ 842010 h 868680"/>
              <a:gd name="connsiteX36" fmla="*/ 492777 w 11891316"/>
              <a:gd name="connsiteY36" fmla="*/ 527147 h 868680"/>
              <a:gd name="connsiteX37" fmla="*/ 0 w 11891316"/>
              <a:gd name="connsiteY37" fmla="*/ 394334 h 868680"/>
              <a:gd name="connsiteX38" fmla="*/ 489838 w 11891316"/>
              <a:gd name="connsiteY38" fmla="*/ 394334 h 868680"/>
              <a:gd name="connsiteX39" fmla="*/ 483838 w 11891316"/>
              <a:gd name="connsiteY39" fmla="*/ 447674 h 868680"/>
              <a:gd name="connsiteX40" fmla="*/ 486837 w 11891316"/>
              <a:gd name="connsiteY40" fmla="*/ 474344 h 868680"/>
              <a:gd name="connsiteX41" fmla="*/ 0 w 11891316"/>
              <a:gd name="connsiteY41" fmla="*/ 474344 h 868680"/>
              <a:gd name="connsiteX42" fmla="*/ 5303180 w 11891316"/>
              <a:gd name="connsiteY42" fmla="*/ 107017 h 868680"/>
              <a:gd name="connsiteX43" fmla="*/ 4937717 w 11891316"/>
              <a:gd name="connsiteY43" fmla="*/ 368372 h 868680"/>
              <a:gd name="connsiteX44" fmla="*/ 4934734 w 11891316"/>
              <a:gd name="connsiteY44" fmla="*/ 394334 h 868680"/>
              <a:gd name="connsiteX45" fmla="*/ 4930138 w 11891316"/>
              <a:gd name="connsiteY45" fmla="*/ 434339 h 868680"/>
              <a:gd name="connsiteX46" fmla="*/ 4934734 w 11891316"/>
              <a:gd name="connsiteY46" fmla="*/ 474344 h 868680"/>
              <a:gd name="connsiteX47" fmla="*/ 4937717 w 11891316"/>
              <a:gd name="connsiteY47" fmla="*/ 500306 h 868680"/>
              <a:gd name="connsiteX48" fmla="*/ 5303180 w 11891316"/>
              <a:gd name="connsiteY48" fmla="*/ 761661 h 868680"/>
              <a:gd name="connsiteX49" fmla="*/ 5668643 w 11891316"/>
              <a:gd name="connsiteY49" fmla="*/ 500306 h 868680"/>
              <a:gd name="connsiteX50" fmla="*/ 5671626 w 11891316"/>
              <a:gd name="connsiteY50" fmla="*/ 474344 h 868680"/>
              <a:gd name="connsiteX51" fmla="*/ 5676222 w 11891316"/>
              <a:gd name="connsiteY51" fmla="*/ 434339 h 868680"/>
              <a:gd name="connsiteX52" fmla="*/ 5671626 w 11891316"/>
              <a:gd name="connsiteY52" fmla="*/ 394334 h 868680"/>
              <a:gd name="connsiteX53" fmla="*/ 5668643 w 11891316"/>
              <a:gd name="connsiteY53" fmla="*/ 368372 h 868680"/>
              <a:gd name="connsiteX54" fmla="*/ 5303180 w 11891316"/>
              <a:gd name="connsiteY54" fmla="*/ 107017 h 868680"/>
              <a:gd name="connsiteX55" fmla="*/ 923893 w 11891316"/>
              <a:gd name="connsiteY55" fmla="*/ 53340 h 868680"/>
              <a:gd name="connsiteX56" fmla="*/ 1355008 w 11891316"/>
              <a:gd name="connsiteY56" fmla="*/ 368203 h 868680"/>
              <a:gd name="connsiteX57" fmla="*/ 1357948 w 11891316"/>
              <a:gd name="connsiteY57" fmla="*/ 394334 h 868680"/>
              <a:gd name="connsiteX58" fmla="*/ 1357950 w 11891316"/>
              <a:gd name="connsiteY58" fmla="*/ 394334 h 868680"/>
              <a:gd name="connsiteX59" fmla="*/ 2673482 w 11891316"/>
              <a:gd name="connsiteY59" fmla="*/ 394334 h 868680"/>
              <a:gd name="connsiteX60" fmla="*/ 2682422 w 11891316"/>
              <a:gd name="connsiteY60" fmla="*/ 473806 h 868680"/>
              <a:gd name="connsiteX61" fmla="*/ 2682608 w 11891316"/>
              <a:gd name="connsiteY61" fmla="*/ 474344 h 868680"/>
              <a:gd name="connsiteX62" fmla="*/ 1360951 w 11891316"/>
              <a:gd name="connsiteY62" fmla="*/ 474344 h 868680"/>
              <a:gd name="connsiteX63" fmla="*/ 1360947 w 11891316"/>
              <a:gd name="connsiteY63" fmla="*/ 474344 h 868680"/>
              <a:gd name="connsiteX64" fmla="*/ 1293873 w 11891316"/>
              <a:gd name="connsiteY64" fmla="*/ 474344 h 868680"/>
              <a:gd name="connsiteX65" fmla="*/ 1296937 w 11891316"/>
              <a:gd name="connsiteY65" fmla="*/ 447674 h 868680"/>
              <a:gd name="connsiteX66" fmla="*/ 1290810 w 11891316"/>
              <a:gd name="connsiteY66" fmla="*/ 394335 h 868680"/>
              <a:gd name="connsiteX67" fmla="*/ 1290807 w 11891316"/>
              <a:gd name="connsiteY67" fmla="*/ 394335 h 868680"/>
              <a:gd name="connsiteX68" fmla="*/ 1289356 w 11891316"/>
              <a:gd name="connsiteY68" fmla="*/ 381708 h 868680"/>
              <a:gd name="connsiteX69" fmla="*/ 923893 w 11891316"/>
              <a:gd name="connsiteY69" fmla="*/ 120353 h 868680"/>
              <a:gd name="connsiteX70" fmla="*/ 558430 w 11891316"/>
              <a:gd name="connsiteY70" fmla="*/ 381708 h 868680"/>
              <a:gd name="connsiteX71" fmla="*/ 556979 w 11891316"/>
              <a:gd name="connsiteY71" fmla="*/ 394334 h 868680"/>
              <a:gd name="connsiteX72" fmla="*/ 556982 w 11891316"/>
              <a:gd name="connsiteY72" fmla="*/ 394334 h 868680"/>
              <a:gd name="connsiteX73" fmla="*/ 550854 w 11891316"/>
              <a:gd name="connsiteY73" fmla="*/ 447674 h 868680"/>
              <a:gd name="connsiteX74" fmla="*/ 553918 w 11891316"/>
              <a:gd name="connsiteY74" fmla="*/ 474344 h 868680"/>
              <a:gd name="connsiteX75" fmla="*/ 486841 w 11891316"/>
              <a:gd name="connsiteY75" fmla="*/ 474344 h 868680"/>
              <a:gd name="connsiteX76" fmla="*/ 483841 w 11891316"/>
              <a:gd name="connsiteY76" fmla="*/ 447674 h 868680"/>
              <a:gd name="connsiteX77" fmla="*/ 489840 w 11891316"/>
              <a:gd name="connsiteY77" fmla="*/ 394335 h 868680"/>
              <a:gd name="connsiteX78" fmla="*/ 489838 w 11891316"/>
              <a:gd name="connsiteY78" fmla="*/ 394335 h 868680"/>
              <a:gd name="connsiteX79" fmla="*/ 492778 w 11891316"/>
              <a:gd name="connsiteY79" fmla="*/ 368203 h 868680"/>
              <a:gd name="connsiteX80" fmla="*/ 923893 w 11891316"/>
              <a:gd name="connsiteY80" fmla="*/ 53340 h 868680"/>
              <a:gd name="connsiteX81" fmla="*/ 9682466 w 11891316"/>
              <a:gd name="connsiteY81" fmla="*/ 0 h 868680"/>
              <a:gd name="connsiteX82" fmla="*/ 10087939 w 11891316"/>
              <a:gd name="connsiteY82" fmla="*/ 240842 h 868680"/>
              <a:gd name="connsiteX83" fmla="*/ 10122521 w 11891316"/>
              <a:gd name="connsiteY83" fmla="*/ 394334 h 868680"/>
              <a:gd name="connsiteX84" fmla="*/ 11891316 w 11891316"/>
              <a:gd name="connsiteY84" fmla="*/ 394334 h 868680"/>
              <a:gd name="connsiteX85" fmla="*/ 11891316 w 11891316"/>
              <a:gd name="connsiteY85" fmla="*/ 474344 h 868680"/>
              <a:gd name="connsiteX86" fmla="*/ 10113395 w 11891316"/>
              <a:gd name="connsiteY86" fmla="*/ 474344 h 868680"/>
              <a:gd name="connsiteX87" fmla="*/ 10042961 w 11891316"/>
              <a:gd name="connsiteY87" fmla="*/ 474344 h 868680"/>
              <a:gd name="connsiteX88" fmla="*/ 10047929 w 11891316"/>
              <a:gd name="connsiteY88" fmla="*/ 460301 h 868680"/>
              <a:gd name="connsiteX89" fmla="*/ 10055508 w 11891316"/>
              <a:gd name="connsiteY89" fmla="*/ 394335 h 868680"/>
              <a:gd name="connsiteX90" fmla="*/ 10026192 w 11891316"/>
              <a:gd name="connsiteY90" fmla="*/ 266926 h 868680"/>
              <a:gd name="connsiteX91" fmla="*/ 9682466 w 11891316"/>
              <a:gd name="connsiteY91" fmla="*/ 67013 h 868680"/>
              <a:gd name="connsiteX92" fmla="*/ 9338739 w 11891316"/>
              <a:gd name="connsiteY92" fmla="*/ 266926 h 868680"/>
              <a:gd name="connsiteX93" fmla="*/ 9309424 w 11891316"/>
              <a:gd name="connsiteY93" fmla="*/ 394335 h 868680"/>
              <a:gd name="connsiteX94" fmla="*/ 9317003 w 11891316"/>
              <a:gd name="connsiteY94" fmla="*/ 460301 h 868680"/>
              <a:gd name="connsiteX95" fmla="*/ 9321971 w 11891316"/>
              <a:gd name="connsiteY95" fmla="*/ 474344 h 868680"/>
              <a:gd name="connsiteX96" fmla="*/ 9251537 w 11891316"/>
              <a:gd name="connsiteY96" fmla="*/ 474344 h 868680"/>
              <a:gd name="connsiteX97" fmla="*/ 7932878 w 11891316"/>
              <a:gd name="connsiteY97" fmla="*/ 474344 h 868680"/>
              <a:gd name="connsiteX98" fmla="*/ 7865865 w 11891316"/>
              <a:gd name="connsiteY98" fmla="*/ 474344 h 868680"/>
              <a:gd name="connsiteX99" fmla="*/ 7858286 w 11891316"/>
              <a:gd name="connsiteY99" fmla="*/ 408377 h 868680"/>
              <a:gd name="connsiteX100" fmla="*/ 7853318 w 11891316"/>
              <a:gd name="connsiteY100" fmla="*/ 394334 h 868680"/>
              <a:gd name="connsiteX101" fmla="*/ 7853318 w 11891316"/>
              <a:gd name="connsiteY101" fmla="*/ 394334 h 868680"/>
              <a:gd name="connsiteX102" fmla="*/ 7836550 w 11891316"/>
              <a:gd name="connsiteY102" fmla="*/ 346936 h 868680"/>
              <a:gd name="connsiteX103" fmla="*/ 7492824 w 11891316"/>
              <a:gd name="connsiteY103" fmla="*/ 147023 h 868680"/>
              <a:gd name="connsiteX104" fmla="*/ 7149098 w 11891316"/>
              <a:gd name="connsiteY104" fmla="*/ 346936 h 868680"/>
              <a:gd name="connsiteX105" fmla="*/ 7132329 w 11891316"/>
              <a:gd name="connsiteY105" fmla="*/ 394335 h 868680"/>
              <a:gd name="connsiteX106" fmla="*/ 7132327 w 11891316"/>
              <a:gd name="connsiteY106" fmla="*/ 394335 h 868680"/>
              <a:gd name="connsiteX107" fmla="*/ 7127360 w 11891316"/>
              <a:gd name="connsiteY107" fmla="*/ 408377 h 868680"/>
              <a:gd name="connsiteX108" fmla="*/ 7119781 w 11891316"/>
              <a:gd name="connsiteY108" fmla="*/ 474344 h 868680"/>
              <a:gd name="connsiteX109" fmla="*/ 7052768 w 11891316"/>
              <a:gd name="connsiteY109" fmla="*/ 474344 h 868680"/>
              <a:gd name="connsiteX110" fmla="*/ 5738735 w 11891316"/>
              <a:gd name="connsiteY110" fmla="*/ 474344 h 868680"/>
              <a:gd name="connsiteX111" fmla="*/ 5738735 w 11891316"/>
              <a:gd name="connsiteY111" fmla="*/ 474344 h 868680"/>
              <a:gd name="connsiteX112" fmla="*/ 5734295 w 11891316"/>
              <a:gd name="connsiteY112" fmla="*/ 513811 h 868680"/>
              <a:gd name="connsiteX113" fmla="*/ 5303180 w 11891316"/>
              <a:gd name="connsiteY113" fmla="*/ 828674 h 868680"/>
              <a:gd name="connsiteX114" fmla="*/ 4872065 w 11891316"/>
              <a:gd name="connsiteY114" fmla="*/ 513811 h 868680"/>
              <a:gd name="connsiteX115" fmla="*/ 4867626 w 11891316"/>
              <a:gd name="connsiteY115" fmla="*/ 474344 h 868680"/>
              <a:gd name="connsiteX116" fmla="*/ 4863125 w 11891316"/>
              <a:gd name="connsiteY116" fmla="*/ 434339 h 868680"/>
              <a:gd name="connsiteX117" fmla="*/ 4867626 w 11891316"/>
              <a:gd name="connsiteY117" fmla="*/ 394334 h 868680"/>
              <a:gd name="connsiteX118" fmla="*/ 4872065 w 11891316"/>
              <a:gd name="connsiteY118" fmla="*/ 354867 h 868680"/>
              <a:gd name="connsiteX119" fmla="*/ 5303180 w 11891316"/>
              <a:gd name="connsiteY119" fmla="*/ 40004 h 868680"/>
              <a:gd name="connsiteX120" fmla="*/ 5734295 w 11891316"/>
              <a:gd name="connsiteY120" fmla="*/ 354867 h 868680"/>
              <a:gd name="connsiteX121" fmla="*/ 5738735 w 11891316"/>
              <a:gd name="connsiteY121" fmla="*/ 394334 h 868680"/>
              <a:gd name="connsiteX122" fmla="*/ 7061895 w 11891316"/>
              <a:gd name="connsiteY122" fmla="*/ 394334 h 868680"/>
              <a:gd name="connsiteX123" fmla="*/ 7061896 w 11891316"/>
              <a:gd name="connsiteY123" fmla="*/ 394334 h 868680"/>
              <a:gd name="connsiteX124" fmla="*/ 7087351 w 11891316"/>
              <a:gd name="connsiteY124" fmla="*/ 320852 h 868680"/>
              <a:gd name="connsiteX125" fmla="*/ 7492824 w 11891316"/>
              <a:gd name="connsiteY125" fmla="*/ 80010 h 868680"/>
              <a:gd name="connsiteX126" fmla="*/ 7898297 w 11891316"/>
              <a:gd name="connsiteY126" fmla="*/ 320852 h 868680"/>
              <a:gd name="connsiteX127" fmla="*/ 7923752 w 11891316"/>
              <a:gd name="connsiteY127" fmla="*/ 394334 h 868680"/>
              <a:gd name="connsiteX128" fmla="*/ 9242411 w 11891316"/>
              <a:gd name="connsiteY128" fmla="*/ 394334 h 868680"/>
              <a:gd name="connsiteX129" fmla="*/ 9276993 w 11891316"/>
              <a:gd name="connsiteY129" fmla="*/ 240842 h 868680"/>
              <a:gd name="connsiteX130" fmla="*/ 9682466 w 11891316"/>
              <a:gd name="connsiteY130" fmla="*/ 0 h 868680"/>
              <a:gd name="connsiteX131" fmla="*/ 3113538 w 11891316"/>
              <a:gd name="connsiteY131" fmla="*/ 0 h 868680"/>
              <a:gd name="connsiteX132" fmla="*/ 3519011 w 11891316"/>
              <a:gd name="connsiteY132" fmla="*/ 240842 h 868680"/>
              <a:gd name="connsiteX133" fmla="*/ 3553593 w 11891316"/>
              <a:gd name="connsiteY133" fmla="*/ 394334 h 868680"/>
              <a:gd name="connsiteX134" fmla="*/ 3553594 w 11891316"/>
              <a:gd name="connsiteY134" fmla="*/ 394334 h 868680"/>
              <a:gd name="connsiteX135" fmla="*/ 4867625 w 11891316"/>
              <a:gd name="connsiteY135" fmla="*/ 394334 h 868680"/>
              <a:gd name="connsiteX136" fmla="*/ 4863124 w 11891316"/>
              <a:gd name="connsiteY136" fmla="*/ 434339 h 868680"/>
              <a:gd name="connsiteX137" fmla="*/ 4867625 w 11891316"/>
              <a:gd name="connsiteY137" fmla="*/ 474344 h 868680"/>
              <a:gd name="connsiteX138" fmla="*/ 3544468 w 11891316"/>
              <a:gd name="connsiteY138" fmla="*/ 474344 h 868680"/>
              <a:gd name="connsiteX139" fmla="*/ 3544466 w 11891316"/>
              <a:gd name="connsiteY139" fmla="*/ 474344 h 868680"/>
              <a:gd name="connsiteX140" fmla="*/ 3474034 w 11891316"/>
              <a:gd name="connsiteY140" fmla="*/ 474344 h 868680"/>
              <a:gd name="connsiteX141" fmla="*/ 3479002 w 11891316"/>
              <a:gd name="connsiteY141" fmla="*/ 460301 h 868680"/>
              <a:gd name="connsiteX142" fmla="*/ 3486581 w 11891316"/>
              <a:gd name="connsiteY142" fmla="*/ 394335 h 868680"/>
              <a:gd name="connsiteX143" fmla="*/ 3486580 w 11891316"/>
              <a:gd name="connsiteY143" fmla="*/ 394335 h 868680"/>
              <a:gd name="connsiteX144" fmla="*/ 3113538 w 11891316"/>
              <a:gd name="connsiteY144" fmla="*/ 67013 h 868680"/>
              <a:gd name="connsiteX145" fmla="*/ 2769811 w 11891316"/>
              <a:gd name="connsiteY145" fmla="*/ 266926 h 868680"/>
              <a:gd name="connsiteX146" fmla="*/ 2740496 w 11891316"/>
              <a:gd name="connsiteY146" fmla="*/ 394334 h 868680"/>
              <a:gd name="connsiteX147" fmla="*/ 2740498 w 11891316"/>
              <a:gd name="connsiteY147" fmla="*/ 394334 h 868680"/>
              <a:gd name="connsiteX148" fmla="*/ 2748077 w 11891316"/>
              <a:gd name="connsiteY148" fmla="*/ 460301 h 868680"/>
              <a:gd name="connsiteX149" fmla="*/ 2753045 w 11891316"/>
              <a:gd name="connsiteY149" fmla="*/ 474344 h 868680"/>
              <a:gd name="connsiteX150" fmla="*/ 2682612 w 11891316"/>
              <a:gd name="connsiteY150" fmla="*/ 474344 h 868680"/>
              <a:gd name="connsiteX151" fmla="*/ 2682425 w 11891316"/>
              <a:gd name="connsiteY151" fmla="*/ 473806 h 868680"/>
              <a:gd name="connsiteX152" fmla="*/ 2673484 w 11891316"/>
              <a:gd name="connsiteY152" fmla="*/ 394335 h 868680"/>
              <a:gd name="connsiteX153" fmla="*/ 2673483 w 11891316"/>
              <a:gd name="connsiteY153" fmla="*/ 394335 h 868680"/>
              <a:gd name="connsiteX154" fmla="*/ 3113538 w 11891316"/>
              <a:gd name="connsiteY154" fmla="*/ 0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1891316" h="868680">
                <a:moveTo>
                  <a:pt x="9251537" y="474345"/>
                </a:moveTo>
                <a:lnTo>
                  <a:pt x="9321971" y="474345"/>
                </a:lnTo>
                <a:lnTo>
                  <a:pt x="9338740" y="521744"/>
                </a:lnTo>
                <a:cubicBezTo>
                  <a:pt x="9395371" y="639224"/>
                  <a:pt x="9527947" y="721657"/>
                  <a:pt x="9682466" y="721657"/>
                </a:cubicBezTo>
                <a:cubicBezTo>
                  <a:pt x="9836985" y="721657"/>
                  <a:pt x="9969561" y="639224"/>
                  <a:pt x="10026192" y="521744"/>
                </a:cubicBezTo>
                <a:lnTo>
                  <a:pt x="10042961" y="474345"/>
                </a:lnTo>
                <a:lnTo>
                  <a:pt x="10113395" y="474345"/>
                </a:lnTo>
                <a:lnTo>
                  <a:pt x="10087939" y="547828"/>
                </a:lnTo>
                <a:cubicBezTo>
                  <a:pt x="10021135" y="689361"/>
                  <a:pt x="9864743" y="788670"/>
                  <a:pt x="9682466" y="788670"/>
                </a:cubicBezTo>
                <a:cubicBezTo>
                  <a:pt x="9500189" y="788670"/>
                  <a:pt x="9343797" y="689361"/>
                  <a:pt x="9276993" y="547828"/>
                </a:cubicBezTo>
                <a:close/>
                <a:moveTo>
                  <a:pt x="7052768" y="474345"/>
                </a:moveTo>
                <a:lnTo>
                  <a:pt x="7119781" y="474345"/>
                </a:lnTo>
                <a:cubicBezTo>
                  <a:pt x="7119781" y="655120"/>
                  <a:pt x="7286798" y="801667"/>
                  <a:pt x="7492823" y="801667"/>
                </a:cubicBezTo>
                <a:cubicBezTo>
                  <a:pt x="7698848" y="801667"/>
                  <a:pt x="7865865" y="655120"/>
                  <a:pt x="7865865" y="474345"/>
                </a:cubicBezTo>
                <a:lnTo>
                  <a:pt x="7932878" y="474345"/>
                </a:lnTo>
                <a:cubicBezTo>
                  <a:pt x="7932878" y="692130"/>
                  <a:pt x="7735859" y="868680"/>
                  <a:pt x="7492823" y="868680"/>
                </a:cubicBezTo>
                <a:cubicBezTo>
                  <a:pt x="7249787" y="868680"/>
                  <a:pt x="7052768" y="692130"/>
                  <a:pt x="7052768" y="474345"/>
                </a:cubicBezTo>
                <a:close/>
                <a:moveTo>
                  <a:pt x="2682606" y="474345"/>
                </a:moveTo>
                <a:lnTo>
                  <a:pt x="2753041" y="474345"/>
                </a:lnTo>
                <a:lnTo>
                  <a:pt x="2769809" y="521744"/>
                </a:lnTo>
                <a:cubicBezTo>
                  <a:pt x="2826440" y="639224"/>
                  <a:pt x="2959017" y="721657"/>
                  <a:pt x="3113535" y="721657"/>
                </a:cubicBezTo>
                <a:cubicBezTo>
                  <a:pt x="3268054" y="721657"/>
                  <a:pt x="3400631" y="639224"/>
                  <a:pt x="3457261" y="521744"/>
                </a:cubicBezTo>
                <a:lnTo>
                  <a:pt x="3474031" y="474345"/>
                </a:lnTo>
                <a:lnTo>
                  <a:pt x="3544464" y="474345"/>
                </a:lnTo>
                <a:lnTo>
                  <a:pt x="3519009" y="547828"/>
                </a:lnTo>
                <a:cubicBezTo>
                  <a:pt x="3452206" y="689361"/>
                  <a:pt x="3295813" y="788670"/>
                  <a:pt x="3113535" y="788670"/>
                </a:cubicBezTo>
                <a:cubicBezTo>
                  <a:pt x="2931258" y="788670"/>
                  <a:pt x="2774866" y="689361"/>
                  <a:pt x="2708062" y="547828"/>
                </a:cubicBezTo>
                <a:close/>
                <a:moveTo>
                  <a:pt x="486837" y="474345"/>
                </a:moveTo>
                <a:lnTo>
                  <a:pt x="553914" y="474345"/>
                </a:lnTo>
                <a:lnTo>
                  <a:pt x="558429" y="513642"/>
                </a:lnTo>
                <a:cubicBezTo>
                  <a:pt x="593214" y="662797"/>
                  <a:pt x="743620" y="774997"/>
                  <a:pt x="923892" y="774997"/>
                </a:cubicBezTo>
                <a:cubicBezTo>
                  <a:pt x="1104164" y="774997"/>
                  <a:pt x="1254570" y="662797"/>
                  <a:pt x="1289355" y="513642"/>
                </a:cubicBezTo>
                <a:lnTo>
                  <a:pt x="1293870" y="474345"/>
                </a:lnTo>
                <a:lnTo>
                  <a:pt x="1360947" y="474345"/>
                </a:lnTo>
                <a:lnTo>
                  <a:pt x="1355007" y="527147"/>
                </a:lnTo>
                <a:cubicBezTo>
                  <a:pt x="1313973" y="706839"/>
                  <a:pt x="1136549" y="842010"/>
                  <a:pt x="923892" y="842010"/>
                </a:cubicBezTo>
                <a:cubicBezTo>
                  <a:pt x="711236" y="842010"/>
                  <a:pt x="533811" y="706839"/>
                  <a:pt x="492777" y="527147"/>
                </a:cubicBezTo>
                <a:close/>
                <a:moveTo>
                  <a:pt x="0" y="394334"/>
                </a:moveTo>
                <a:lnTo>
                  <a:pt x="489838" y="394334"/>
                </a:lnTo>
                <a:lnTo>
                  <a:pt x="483838" y="447674"/>
                </a:lnTo>
                <a:lnTo>
                  <a:pt x="486837" y="474344"/>
                </a:lnTo>
                <a:lnTo>
                  <a:pt x="0" y="474344"/>
                </a:lnTo>
                <a:close/>
                <a:moveTo>
                  <a:pt x="5303180" y="107017"/>
                </a:moveTo>
                <a:cubicBezTo>
                  <a:pt x="5122908" y="107017"/>
                  <a:pt x="4972502" y="219217"/>
                  <a:pt x="4937717" y="368372"/>
                </a:cubicBezTo>
                <a:lnTo>
                  <a:pt x="4934734" y="394334"/>
                </a:lnTo>
                <a:lnTo>
                  <a:pt x="4930138" y="434339"/>
                </a:lnTo>
                <a:lnTo>
                  <a:pt x="4934734" y="474344"/>
                </a:lnTo>
                <a:lnTo>
                  <a:pt x="4937717" y="500306"/>
                </a:lnTo>
                <a:cubicBezTo>
                  <a:pt x="4972502" y="649461"/>
                  <a:pt x="5122908" y="761661"/>
                  <a:pt x="5303180" y="761661"/>
                </a:cubicBezTo>
                <a:cubicBezTo>
                  <a:pt x="5483452" y="761661"/>
                  <a:pt x="5633858" y="649461"/>
                  <a:pt x="5668643" y="500306"/>
                </a:cubicBezTo>
                <a:lnTo>
                  <a:pt x="5671626" y="474344"/>
                </a:lnTo>
                <a:lnTo>
                  <a:pt x="5676222" y="434339"/>
                </a:lnTo>
                <a:lnTo>
                  <a:pt x="5671626" y="394334"/>
                </a:lnTo>
                <a:lnTo>
                  <a:pt x="5668643" y="368372"/>
                </a:lnTo>
                <a:cubicBezTo>
                  <a:pt x="5633858" y="219217"/>
                  <a:pt x="5483452" y="107017"/>
                  <a:pt x="5303180" y="107017"/>
                </a:cubicBezTo>
                <a:close/>
                <a:moveTo>
                  <a:pt x="923893" y="53340"/>
                </a:moveTo>
                <a:cubicBezTo>
                  <a:pt x="1136550" y="53340"/>
                  <a:pt x="1313974" y="188511"/>
                  <a:pt x="1355008" y="368203"/>
                </a:cubicBezTo>
                <a:lnTo>
                  <a:pt x="1357948" y="394334"/>
                </a:lnTo>
                <a:lnTo>
                  <a:pt x="1357950" y="394334"/>
                </a:lnTo>
                <a:lnTo>
                  <a:pt x="2673482" y="394334"/>
                </a:lnTo>
                <a:cubicBezTo>
                  <a:pt x="2673482" y="421557"/>
                  <a:pt x="2676560" y="448136"/>
                  <a:pt x="2682422" y="473806"/>
                </a:cubicBezTo>
                <a:lnTo>
                  <a:pt x="2682608" y="474344"/>
                </a:lnTo>
                <a:lnTo>
                  <a:pt x="1360951" y="474344"/>
                </a:lnTo>
                <a:lnTo>
                  <a:pt x="1360947" y="474344"/>
                </a:lnTo>
                <a:lnTo>
                  <a:pt x="1293873" y="474344"/>
                </a:lnTo>
                <a:lnTo>
                  <a:pt x="1296937" y="447674"/>
                </a:lnTo>
                <a:lnTo>
                  <a:pt x="1290810" y="394335"/>
                </a:lnTo>
                <a:lnTo>
                  <a:pt x="1290807" y="394335"/>
                </a:lnTo>
                <a:lnTo>
                  <a:pt x="1289356" y="381708"/>
                </a:lnTo>
                <a:cubicBezTo>
                  <a:pt x="1254571" y="232553"/>
                  <a:pt x="1104165" y="120353"/>
                  <a:pt x="923893" y="120353"/>
                </a:cubicBezTo>
                <a:cubicBezTo>
                  <a:pt x="743621" y="120353"/>
                  <a:pt x="593215" y="232553"/>
                  <a:pt x="558430" y="381708"/>
                </a:cubicBezTo>
                <a:lnTo>
                  <a:pt x="556979" y="394334"/>
                </a:lnTo>
                <a:lnTo>
                  <a:pt x="556982" y="394334"/>
                </a:lnTo>
                <a:lnTo>
                  <a:pt x="550854" y="447674"/>
                </a:lnTo>
                <a:lnTo>
                  <a:pt x="553918" y="474344"/>
                </a:lnTo>
                <a:lnTo>
                  <a:pt x="486841" y="474344"/>
                </a:lnTo>
                <a:lnTo>
                  <a:pt x="483841" y="447674"/>
                </a:lnTo>
                <a:lnTo>
                  <a:pt x="489840" y="394335"/>
                </a:lnTo>
                <a:lnTo>
                  <a:pt x="489838" y="394335"/>
                </a:lnTo>
                <a:lnTo>
                  <a:pt x="492778" y="368203"/>
                </a:lnTo>
                <a:cubicBezTo>
                  <a:pt x="533812" y="188511"/>
                  <a:pt x="711237" y="53340"/>
                  <a:pt x="923893" y="53340"/>
                </a:cubicBezTo>
                <a:close/>
                <a:moveTo>
                  <a:pt x="9682466" y="0"/>
                </a:moveTo>
                <a:cubicBezTo>
                  <a:pt x="9864743" y="0"/>
                  <a:pt x="10021135" y="99309"/>
                  <a:pt x="10087939" y="240842"/>
                </a:cubicBezTo>
                <a:lnTo>
                  <a:pt x="10122521" y="394334"/>
                </a:lnTo>
                <a:lnTo>
                  <a:pt x="11891316" y="394334"/>
                </a:lnTo>
                <a:lnTo>
                  <a:pt x="11891316" y="474344"/>
                </a:lnTo>
                <a:lnTo>
                  <a:pt x="10113395" y="474344"/>
                </a:lnTo>
                <a:lnTo>
                  <a:pt x="10042961" y="474344"/>
                </a:lnTo>
                <a:lnTo>
                  <a:pt x="10047929" y="460301"/>
                </a:lnTo>
                <a:lnTo>
                  <a:pt x="10055508" y="394335"/>
                </a:lnTo>
                <a:lnTo>
                  <a:pt x="10026192" y="266926"/>
                </a:lnTo>
                <a:cubicBezTo>
                  <a:pt x="9969561" y="149446"/>
                  <a:pt x="9836985" y="67013"/>
                  <a:pt x="9682466" y="67013"/>
                </a:cubicBezTo>
                <a:cubicBezTo>
                  <a:pt x="9527947" y="67013"/>
                  <a:pt x="9395370" y="149446"/>
                  <a:pt x="9338739" y="266926"/>
                </a:cubicBezTo>
                <a:lnTo>
                  <a:pt x="9309424" y="394335"/>
                </a:lnTo>
                <a:lnTo>
                  <a:pt x="9317003" y="460301"/>
                </a:lnTo>
                <a:lnTo>
                  <a:pt x="9321971" y="474344"/>
                </a:lnTo>
                <a:lnTo>
                  <a:pt x="9251537" y="474344"/>
                </a:lnTo>
                <a:lnTo>
                  <a:pt x="7932878" y="474344"/>
                </a:lnTo>
                <a:lnTo>
                  <a:pt x="7865865" y="474344"/>
                </a:lnTo>
                <a:cubicBezTo>
                  <a:pt x="7865865" y="451747"/>
                  <a:pt x="7863256" y="429685"/>
                  <a:pt x="7858286" y="408377"/>
                </a:cubicBezTo>
                <a:lnTo>
                  <a:pt x="7853318" y="394334"/>
                </a:lnTo>
                <a:lnTo>
                  <a:pt x="7853318" y="394334"/>
                </a:lnTo>
                <a:lnTo>
                  <a:pt x="7836550" y="346936"/>
                </a:lnTo>
                <a:cubicBezTo>
                  <a:pt x="7779920" y="229456"/>
                  <a:pt x="7647343" y="147023"/>
                  <a:pt x="7492824" y="147023"/>
                </a:cubicBezTo>
                <a:cubicBezTo>
                  <a:pt x="7338305" y="147023"/>
                  <a:pt x="7205729" y="229456"/>
                  <a:pt x="7149098" y="346936"/>
                </a:cubicBezTo>
                <a:lnTo>
                  <a:pt x="7132329" y="394335"/>
                </a:lnTo>
                <a:lnTo>
                  <a:pt x="7132327" y="394335"/>
                </a:lnTo>
                <a:lnTo>
                  <a:pt x="7127360" y="408377"/>
                </a:lnTo>
                <a:cubicBezTo>
                  <a:pt x="7122391" y="429685"/>
                  <a:pt x="7119781" y="451747"/>
                  <a:pt x="7119781" y="474344"/>
                </a:cubicBezTo>
                <a:lnTo>
                  <a:pt x="7052768" y="474344"/>
                </a:lnTo>
                <a:lnTo>
                  <a:pt x="5738735" y="474344"/>
                </a:lnTo>
                <a:lnTo>
                  <a:pt x="5738735" y="474344"/>
                </a:lnTo>
                <a:lnTo>
                  <a:pt x="5734295" y="513811"/>
                </a:lnTo>
                <a:cubicBezTo>
                  <a:pt x="5693261" y="693503"/>
                  <a:pt x="5515837" y="828674"/>
                  <a:pt x="5303180" y="828674"/>
                </a:cubicBezTo>
                <a:cubicBezTo>
                  <a:pt x="5090524" y="828674"/>
                  <a:pt x="4913099" y="693503"/>
                  <a:pt x="4872065" y="513811"/>
                </a:cubicBezTo>
                <a:lnTo>
                  <a:pt x="4867626" y="474344"/>
                </a:lnTo>
                <a:lnTo>
                  <a:pt x="4863125" y="434339"/>
                </a:lnTo>
                <a:lnTo>
                  <a:pt x="4867626" y="394334"/>
                </a:lnTo>
                <a:lnTo>
                  <a:pt x="4872065" y="354867"/>
                </a:lnTo>
                <a:cubicBezTo>
                  <a:pt x="4913099" y="175175"/>
                  <a:pt x="5090524" y="40004"/>
                  <a:pt x="5303180" y="40004"/>
                </a:cubicBezTo>
                <a:cubicBezTo>
                  <a:pt x="5515837" y="40004"/>
                  <a:pt x="5693261" y="175175"/>
                  <a:pt x="5734295" y="354867"/>
                </a:cubicBezTo>
                <a:lnTo>
                  <a:pt x="5738735" y="394334"/>
                </a:lnTo>
                <a:lnTo>
                  <a:pt x="7061895" y="394334"/>
                </a:lnTo>
                <a:lnTo>
                  <a:pt x="7061896" y="394334"/>
                </a:lnTo>
                <a:lnTo>
                  <a:pt x="7087351" y="320852"/>
                </a:lnTo>
                <a:cubicBezTo>
                  <a:pt x="7154155" y="179320"/>
                  <a:pt x="7310547" y="80010"/>
                  <a:pt x="7492824" y="80010"/>
                </a:cubicBezTo>
                <a:cubicBezTo>
                  <a:pt x="7675101" y="80010"/>
                  <a:pt x="7831494" y="179320"/>
                  <a:pt x="7898297" y="320852"/>
                </a:cubicBezTo>
                <a:lnTo>
                  <a:pt x="7923752" y="394334"/>
                </a:lnTo>
                <a:lnTo>
                  <a:pt x="9242411" y="394334"/>
                </a:lnTo>
                <a:lnTo>
                  <a:pt x="9276993" y="240842"/>
                </a:lnTo>
                <a:cubicBezTo>
                  <a:pt x="9343797" y="99309"/>
                  <a:pt x="9500189" y="0"/>
                  <a:pt x="9682466" y="0"/>
                </a:cubicBezTo>
                <a:close/>
                <a:moveTo>
                  <a:pt x="3113538" y="0"/>
                </a:moveTo>
                <a:cubicBezTo>
                  <a:pt x="3295815" y="0"/>
                  <a:pt x="3452206" y="99309"/>
                  <a:pt x="3519011" y="240842"/>
                </a:cubicBezTo>
                <a:lnTo>
                  <a:pt x="3553593" y="394334"/>
                </a:lnTo>
                <a:lnTo>
                  <a:pt x="3553594" y="394334"/>
                </a:lnTo>
                <a:lnTo>
                  <a:pt x="4867625" y="394334"/>
                </a:lnTo>
                <a:lnTo>
                  <a:pt x="4863124" y="434339"/>
                </a:lnTo>
                <a:lnTo>
                  <a:pt x="4867625" y="474344"/>
                </a:lnTo>
                <a:lnTo>
                  <a:pt x="3544468" y="474344"/>
                </a:lnTo>
                <a:lnTo>
                  <a:pt x="3544466" y="474344"/>
                </a:lnTo>
                <a:lnTo>
                  <a:pt x="3474034" y="474344"/>
                </a:lnTo>
                <a:lnTo>
                  <a:pt x="3479002" y="460301"/>
                </a:lnTo>
                <a:lnTo>
                  <a:pt x="3486581" y="394335"/>
                </a:lnTo>
                <a:lnTo>
                  <a:pt x="3486580" y="394335"/>
                </a:lnTo>
                <a:cubicBezTo>
                  <a:pt x="3486580" y="213560"/>
                  <a:pt x="3319563" y="67013"/>
                  <a:pt x="3113538" y="67013"/>
                </a:cubicBezTo>
                <a:cubicBezTo>
                  <a:pt x="2959019" y="67013"/>
                  <a:pt x="2826442" y="149446"/>
                  <a:pt x="2769811" y="266926"/>
                </a:cubicBezTo>
                <a:lnTo>
                  <a:pt x="2740496" y="394334"/>
                </a:lnTo>
                <a:lnTo>
                  <a:pt x="2740498" y="394334"/>
                </a:lnTo>
                <a:cubicBezTo>
                  <a:pt x="2740498" y="416931"/>
                  <a:pt x="2743108" y="438993"/>
                  <a:pt x="2748077" y="460301"/>
                </a:cubicBezTo>
                <a:lnTo>
                  <a:pt x="2753045" y="474344"/>
                </a:lnTo>
                <a:lnTo>
                  <a:pt x="2682612" y="474344"/>
                </a:lnTo>
                <a:lnTo>
                  <a:pt x="2682425" y="473806"/>
                </a:lnTo>
                <a:lnTo>
                  <a:pt x="2673484" y="394335"/>
                </a:lnTo>
                <a:lnTo>
                  <a:pt x="2673483" y="394335"/>
                </a:lnTo>
                <a:cubicBezTo>
                  <a:pt x="2673483" y="176550"/>
                  <a:pt x="2870502" y="0"/>
                  <a:pt x="3113538"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64" name="Conector Reto 63">
            <a:extLst>
              <a:ext uri="{FF2B5EF4-FFF2-40B4-BE49-F238E27FC236}">
                <a16:creationId xmlns:a16="http://schemas.microsoft.com/office/drawing/2014/main" id="{0D9BD28E-559A-F644-BACF-F72FE089D808}"/>
              </a:ext>
            </a:extLst>
          </p:cNvPr>
          <p:cNvCxnSpPr>
            <a:cxnSpLocks/>
            <a:endCxn id="59" idx="55"/>
          </p:cNvCxnSpPr>
          <p:nvPr/>
        </p:nvCxnSpPr>
        <p:spPr>
          <a:xfrm flipH="1">
            <a:off x="1074236" y="2176873"/>
            <a:ext cx="184" cy="796832"/>
          </a:xfrm>
          <a:prstGeom prst="line">
            <a:avLst/>
          </a:prstGeom>
          <a:ln w="34925">
            <a:headEnd type="oval"/>
          </a:ln>
        </p:spPr>
        <p:style>
          <a:lnRef idx="1">
            <a:schemeClr val="accent1"/>
          </a:lnRef>
          <a:fillRef idx="0">
            <a:schemeClr val="accent1"/>
          </a:fillRef>
          <a:effectRef idx="0">
            <a:schemeClr val="accent1"/>
          </a:effectRef>
          <a:fontRef idx="minor">
            <a:schemeClr val="tx1"/>
          </a:fontRef>
        </p:style>
      </p:cxnSp>
      <p:cxnSp>
        <p:nvCxnSpPr>
          <p:cNvPr id="75" name="Conector Reto 74">
            <a:extLst>
              <a:ext uri="{FF2B5EF4-FFF2-40B4-BE49-F238E27FC236}">
                <a16:creationId xmlns:a16="http://schemas.microsoft.com/office/drawing/2014/main" id="{A42477EA-1C2D-6645-A9D8-740BFC1ADD5F}"/>
              </a:ext>
            </a:extLst>
          </p:cNvPr>
          <p:cNvCxnSpPr>
            <a:cxnSpLocks/>
          </p:cNvCxnSpPr>
          <p:nvPr/>
        </p:nvCxnSpPr>
        <p:spPr>
          <a:xfrm flipH="1">
            <a:off x="5459557" y="2176873"/>
            <a:ext cx="184" cy="796832"/>
          </a:xfrm>
          <a:prstGeom prst="line">
            <a:avLst/>
          </a:prstGeom>
          <a:ln w="34925">
            <a:headEnd type="oval"/>
          </a:ln>
        </p:spPr>
        <p:style>
          <a:lnRef idx="1">
            <a:schemeClr val="accent1"/>
          </a:lnRef>
          <a:fillRef idx="0">
            <a:schemeClr val="accent1"/>
          </a:fillRef>
          <a:effectRef idx="0">
            <a:schemeClr val="accent1"/>
          </a:effectRef>
          <a:fontRef idx="minor">
            <a:schemeClr val="tx1"/>
          </a:fontRef>
        </p:style>
      </p:cxnSp>
      <p:cxnSp>
        <p:nvCxnSpPr>
          <p:cNvPr id="76" name="Conector Reto 75">
            <a:extLst>
              <a:ext uri="{FF2B5EF4-FFF2-40B4-BE49-F238E27FC236}">
                <a16:creationId xmlns:a16="http://schemas.microsoft.com/office/drawing/2014/main" id="{96670E02-536D-CE4B-A78E-657971FD0FCB}"/>
              </a:ext>
            </a:extLst>
          </p:cNvPr>
          <p:cNvCxnSpPr>
            <a:cxnSpLocks/>
          </p:cNvCxnSpPr>
          <p:nvPr/>
        </p:nvCxnSpPr>
        <p:spPr>
          <a:xfrm flipV="1">
            <a:off x="3268745" y="3730757"/>
            <a:ext cx="0" cy="1014238"/>
          </a:xfrm>
          <a:prstGeom prst="line">
            <a:avLst/>
          </a:prstGeom>
          <a:ln w="34925">
            <a:headEnd type="oval"/>
          </a:ln>
        </p:spPr>
        <p:style>
          <a:lnRef idx="1">
            <a:schemeClr val="accent1"/>
          </a:lnRef>
          <a:fillRef idx="0">
            <a:schemeClr val="accent1"/>
          </a:fillRef>
          <a:effectRef idx="0">
            <a:schemeClr val="accent1"/>
          </a:effectRef>
          <a:fontRef idx="minor">
            <a:schemeClr val="tx1"/>
          </a:fontRef>
        </p:style>
      </p:cxnSp>
      <p:cxnSp>
        <p:nvCxnSpPr>
          <p:cNvPr id="79" name="Conector Reto 78">
            <a:extLst>
              <a:ext uri="{FF2B5EF4-FFF2-40B4-BE49-F238E27FC236}">
                <a16:creationId xmlns:a16="http://schemas.microsoft.com/office/drawing/2014/main" id="{0AD0F79A-6B1C-DE4C-8CAF-90F67BD7F704}"/>
              </a:ext>
            </a:extLst>
          </p:cNvPr>
          <p:cNvCxnSpPr>
            <a:cxnSpLocks/>
          </p:cNvCxnSpPr>
          <p:nvPr/>
        </p:nvCxnSpPr>
        <p:spPr>
          <a:xfrm flipV="1">
            <a:off x="7635240" y="3789045"/>
            <a:ext cx="0" cy="1014238"/>
          </a:xfrm>
          <a:prstGeom prst="line">
            <a:avLst/>
          </a:prstGeom>
          <a:ln w="34925">
            <a:headEnd type="oval"/>
          </a:ln>
        </p:spPr>
        <p:style>
          <a:lnRef idx="1">
            <a:schemeClr val="accent1"/>
          </a:lnRef>
          <a:fillRef idx="0">
            <a:schemeClr val="accent1"/>
          </a:fillRef>
          <a:effectRef idx="0">
            <a:schemeClr val="accent1"/>
          </a:effectRef>
          <a:fontRef idx="minor">
            <a:schemeClr val="tx1"/>
          </a:fontRef>
        </p:style>
      </p:cxnSp>
      <p:cxnSp>
        <p:nvCxnSpPr>
          <p:cNvPr id="80" name="Conector Reto 79">
            <a:extLst>
              <a:ext uri="{FF2B5EF4-FFF2-40B4-BE49-F238E27FC236}">
                <a16:creationId xmlns:a16="http://schemas.microsoft.com/office/drawing/2014/main" id="{CD4AC81B-9330-4545-BDC9-91063B06EF94}"/>
              </a:ext>
            </a:extLst>
          </p:cNvPr>
          <p:cNvCxnSpPr>
            <a:cxnSpLocks/>
          </p:cNvCxnSpPr>
          <p:nvPr/>
        </p:nvCxnSpPr>
        <p:spPr>
          <a:xfrm flipH="1">
            <a:off x="9844694" y="2121721"/>
            <a:ext cx="184" cy="796832"/>
          </a:xfrm>
          <a:prstGeom prst="line">
            <a:avLst/>
          </a:prstGeom>
          <a:ln w="34925">
            <a:headEnd type="oval"/>
          </a:ln>
        </p:spPr>
        <p:style>
          <a:lnRef idx="1">
            <a:schemeClr val="accent1"/>
          </a:lnRef>
          <a:fillRef idx="0">
            <a:schemeClr val="accent1"/>
          </a:fillRef>
          <a:effectRef idx="0">
            <a:schemeClr val="accent1"/>
          </a:effectRef>
          <a:fontRef idx="minor">
            <a:schemeClr val="tx1"/>
          </a:fontRef>
        </p:style>
      </p:cxnSp>
      <p:sp>
        <p:nvSpPr>
          <p:cNvPr id="81" name="CaixaDeTexto 80">
            <a:extLst>
              <a:ext uri="{FF2B5EF4-FFF2-40B4-BE49-F238E27FC236}">
                <a16:creationId xmlns:a16="http://schemas.microsoft.com/office/drawing/2014/main" id="{A0E19C07-5AB6-0D43-8EB8-AC49C9BB5089}"/>
              </a:ext>
            </a:extLst>
          </p:cNvPr>
          <p:cNvSpPr txBox="1"/>
          <p:nvPr/>
        </p:nvSpPr>
        <p:spPr>
          <a:xfrm>
            <a:off x="1119956" y="1769307"/>
            <a:ext cx="3371850" cy="1200329"/>
          </a:xfrm>
          <a:prstGeom prst="rect">
            <a:avLst/>
          </a:prstGeom>
          <a:noFill/>
        </p:spPr>
        <p:txBody>
          <a:bodyPr wrap="square" rtlCol="0">
            <a:spAutoFit/>
          </a:bodyPr>
          <a:lstStyle/>
          <a:p>
            <a:pPr algn="just"/>
            <a:r>
              <a:rPr lang="pt-BR" sz="1400" dirty="0">
                <a:solidFill>
                  <a:srgbClr val="FF0000"/>
                </a:solidFill>
              </a:rPr>
              <a:t>1950</a:t>
            </a:r>
          </a:p>
          <a:p>
            <a:r>
              <a:rPr lang="pt-BR" sz="1600" u="sng" dirty="0"/>
              <a:t>Alan Turing </a:t>
            </a:r>
            <a:r>
              <a:rPr lang="pt-BR" sz="1400" dirty="0"/>
              <a:t>resolveu fazer testes para mensurar a capacidade das máquinas de aprender por meio da comunicação humana</a:t>
            </a:r>
          </a:p>
        </p:txBody>
      </p:sp>
      <p:sp>
        <p:nvSpPr>
          <p:cNvPr id="84" name="CaixaDeTexto 83">
            <a:extLst>
              <a:ext uri="{FF2B5EF4-FFF2-40B4-BE49-F238E27FC236}">
                <a16:creationId xmlns:a16="http://schemas.microsoft.com/office/drawing/2014/main" id="{1861FF9A-9168-9D40-AE5F-A89AA883586A}"/>
              </a:ext>
            </a:extLst>
          </p:cNvPr>
          <p:cNvSpPr txBox="1"/>
          <p:nvPr/>
        </p:nvSpPr>
        <p:spPr>
          <a:xfrm>
            <a:off x="7776088" y="4249571"/>
            <a:ext cx="3289907" cy="954107"/>
          </a:xfrm>
          <a:prstGeom prst="rect">
            <a:avLst/>
          </a:prstGeom>
          <a:noFill/>
        </p:spPr>
        <p:txBody>
          <a:bodyPr wrap="square" rtlCol="0">
            <a:spAutoFit/>
          </a:bodyPr>
          <a:lstStyle/>
          <a:p>
            <a:r>
              <a:rPr lang="pt-BR" sz="1400" dirty="0">
                <a:solidFill>
                  <a:srgbClr val="FF0000"/>
                </a:solidFill>
              </a:rPr>
              <a:t>A partir dos anos 80</a:t>
            </a:r>
          </a:p>
          <a:p>
            <a:r>
              <a:rPr lang="pt-BR" sz="1400" dirty="0"/>
              <a:t>Aplicações práticas principalmente com o advento da Internet e da crescente produção de dados.</a:t>
            </a:r>
          </a:p>
        </p:txBody>
      </p:sp>
      <p:sp>
        <p:nvSpPr>
          <p:cNvPr id="85" name="CaixaDeTexto 84">
            <a:extLst>
              <a:ext uri="{FF2B5EF4-FFF2-40B4-BE49-F238E27FC236}">
                <a16:creationId xmlns:a16="http://schemas.microsoft.com/office/drawing/2014/main" id="{BC5A8FCB-1173-BC49-B8AD-B8E8E66DEF29}"/>
              </a:ext>
            </a:extLst>
          </p:cNvPr>
          <p:cNvSpPr txBox="1"/>
          <p:nvPr/>
        </p:nvSpPr>
        <p:spPr>
          <a:xfrm>
            <a:off x="9916462" y="1647646"/>
            <a:ext cx="1543050" cy="1384995"/>
          </a:xfrm>
          <a:prstGeom prst="rect">
            <a:avLst/>
          </a:prstGeom>
          <a:noFill/>
        </p:spPr>
        <p:txBody>
          <a:bodyPr wrap="square" rtlCol="0">
            <a:spAutoFit/>
          </a:bodyPr>
          <a:lstStyle/>
          <a:p>
            <a:r>
              <a:rPr lang="pt-BR" sz="1400" dirty="0">
                <a:solidFill>
                  <a:srgbClr val="FF0000"/>
                </a:solidFill>
              </a:rPr>
              <a:t>Dias e Hoje</a:t>
            </a:r>
          </a:p>
          <a:p>
            <a:r>
              <a:rPr lang="pt-BR" sz="1400" dirty="0"/>
              <a:t>Uso e soluções de problemas em praticamente todas as ;áreas do conhecimento</a:t>
            </a:r>
          </a:p>
        </p:txBody>
      </p:sp>
      <p:sp>
        <p:nvSpPr>
          <p:cNvPr id="86" name="CaixaDeTexto 85">
            <a:extLst>
              <a:ext uri="{FF2B5EF4-FFF2-40B4-BE49-F238E27FC236}">
                <a16:creationId xmlns:a16="http://schemas.microsoft.com/office/drawing/2014/main" id="{01AE0A0F-98D1-7D41-AE2A-D5BE1C328F63}"/>
              </a:ext>
            </a:extLst>
          </p:cNvPr>
          <p:cNvSpPr txBox="1"/>
          <p:nvPr/>
        </p:nvSpPr>
        <p:spPr>
          <a:xfrm>
            <a:off x="3270174" y="4480403"/>
            <a:ext cx="3371850" cy="1600438"/>
          </a:xfrm>
          <a:prstGeom prst="rect">
            <a:avLst/>
          </a:prstGeom>
          <a:noFill/>
        </p:spPr>
        <p:txBody>
          <a:bodyPr wrap="square" rtlCol="0">
            <a:spAutoFit/>
          </a:bodyPr>
          <a:lstStyle/>
          <a:p>
            <a:pPr algn="just"/>
            <a:r>
              <a:rPr lang="pt-BR" sz="1400" dirty="0">
                <a:solidFill>
                  <a:srgbClr val="FF0000"/>
                </a:solidFill>
              </a:rPr>
              <a:t>1960</a:t>
            </a:r>
          </a:p>
          <a:p>
            <a:r>
              <a:rPr lang="pt-BR" sz="1400" dirty="0">
                <a:hlinkClick r:id="rId4">
                  <a:extLst>
                    <a:ext uri="{A12FA001-AC4F-418D-AE19-62706E023703}">
                      <ahyp:hlinkClr xmlns:ahyp="http://schemas.microsoft.com/office/drawing/2018/hyperlinkcolor" val="tx"/>
                    </a:ext>
                  </a:extLst>
                </a:hlinkClick>
              </a:rPr>
              <a:t>Arthur Samuel</a:t>
            </a:r>
            <a:r>
              <a:rPr lang="pt-BR" sz="1400" dirty="0"/>
              <a:t>, precursor da IA, que escreveu o primeiro programa de jogo que conseguiu superá-lo no jogo damas. </a:t>
            </a:r>
          </a:p>
          <a:p>
            <a:r>
              <a:rPr lang="pt-BR" sz="1400" dirty="0"/>
              <a:t>Definiu </a:t>
            </a:r>
            <a:r>
              <a:rPr lang="pt-BR" sz="1400" dirty="0" err="1"/>
              <a:t>Machine</a:t>
            </a:r>
            <a:r>
              <a:rPr lang="pt-BR" sz="1400" dirty="0"/>
              <a:t> Learning como um campo de estudo da IA que garante aos computadores a capacidade de aprender.</a:t>
            </a:r>
          </a:p>
        </p:txBody>
      </p:sp>
      <p:sp>
        <p:nvSpPr>
          <p:cNvPr id="87" name="CaixaDeTexto 86">
            <a:extLst>
              <a:ext uri="{FF2B5EF4-FFF2-40B4-BE49-F238E27FC236}">
                <a16:creationId xmlns:a16="http://schemas.microsoft.com/office/drawing/2014/main" id="{9E4539CA-4A21-184D-9432-2EF70EC0AD87}"/>
              </a:ext>
            </a:extLst>
          </p:cNvPr>
          <p:cNvSpPr txBox="1"/>
          <p:nvPr/>
        </p:nvSpPr>
        <p:spPr>
          <a:xfrm>
            <a:off x="5488889" y="1738957"/>
            <a:ext cx="3371850" cy="954107"/>
          </a:xfrm>
          <a:prstGeom prst="rect">
            <a:avLst/>
          </a:prstGeom>
          <a:noFill/>
        </p:spPr>
        <p:txBody>
          <a:bodyPr wrap="square" rtlCol="0">
            <a:spAutoFit/>
          </a:bodyPr>
          <a:lstStyle/>
          <a:p>
            <a:pPr algn="just"/>
            <a:r>
              <a:rPr lang="pt-BR" sz="1400" dirty="0">
                <a:solidFill>
                  <a:srgbClr val="FF0000"/>
                </a:solidFill>
              </a:rPr>
              <a:t>Meados dos anos 60</a:t>
            </a:r>
          </a:p>
          <a:p>
            <a:r>
              <a:rPr lang="pt-BR" sz="1400" u="sng" dirty="0"/>
              <a:t>Joseph </a:t>
            </a:r>
            <a:r>
              <a:rPr lang="pt-BR" sz="1400" u="sng" dirty="0" err="1"/>
              <a:t>Weizenbaum</a:t>
            </a:r>
            <a:r>
              <a:rPr lang="pt-BR" sz="1400" dirty="0"/>
              <a:t> criação do sistema ELIZA. Simulava diálogos com uma psicóloga.</a:t>
            </a:r>
          </a:p>
        </p:txBody>
      </p:sp>
      <p:sp>
        <p:nvSpPr>
          <p:cNvPr id="2" name="Retângulo 1">
            <a:extLst>
              <a:ext uri="{FF2B5EF4-FFF2-40B4-BE49-F238E27FC236}">
                <a16:creationId xmlns:a16="http://schemas.microsoft.com/office/drawing/2014/main" id="{F4B2C572-C8B8-8349-9D5D-78F88D5E4AA0}"/>
              </a:ext>
            </a:extLst>
          </p:cNvPr>
          <p:cNvSpPr/>
          <p:nvPr/>
        </p:nvSpPr>
        <p:spPr>
          <a:xfrm>
            <a:off x="796290" y="1171828"/>
            <a:ext cx="6096000" cy="584775"/>
          </a:xfrm>
          <a:prstGeom prst="rect">
            <a:avLst/>
          </a:prstGeom>
        </p:spPr>
        <p:txBody>
          <a:bodyPr>
            <a:spAutoFit/>
          </a:bodyPr>
          <a:lstStyle/>
          <a:p>
            <a:r>
              <a:rPr lang="pt-BR" sz="3200" b="1" dirty="0">
                <a:solidFill>
                  <a:srgbClr val="FF0000"/>
                </a:solidFill>
              </a:rPr>
              <a:t>Breve histórico:</a:t>
            </a:r>
            <a:endParaRPr lang="pt-BR" b="1" dirty="0">
              <a:solidFill>
                <a:srgbClr val="FF0000"/>
              </a:solidFill>
            </a:endParaRPr>
          </a:p>
        </p:txBody>
      </p:sp>
    </p:spTree>
    <p:extLst>
      <p:ext uri="{BB962C8B-B14F-4D97-AF65-F5344CB8AC3E}">
        <p14:creationId xmlns:p14="http://schemas.microsoft.com/office/powerpoint/2010/main" val="34363291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rgbClr val="FF0000"/>
                </a:solidFill>
              </a:rPr>
              <a:t>Aprendizado Supervisionado</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rgbClr val="FF0000"/>
              </a:solidFill>
            </a:endParaRP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Neste tipo de aprendizado, conhecemos o objetivo final e tentamos prever um valor mais próximo deste objetivo.</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chemeClr val="tx1"/>
              </a:solidFill>
            </a:endParaRP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Como os dados contém esse objetivo final (valor observado ou real), usamos as técnicas para aprender como chegar o mais próximo possível desse objetivo.</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chemeClr val="tx1"/>
              </a:solidFill>
            </a:endParaRP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Com isso, é possível fazer uma predição do objetivo quando tivermos novos casos em que não se conhece seu valor real.</a:t>
            </a:r>
          </a:p>
        </p:txBody>
      </p:sp>
    </p:spTree>
    <p:extLst>
      <p:ext uri="{BB962C8B-B14F-4D97-AF65-F5344CB8AC3E}">
        <p14:creationId xmlns:p14="http://schemas.microsoft.com/office/powerpoint/2010/main" val="14951575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rgbClr val="FF0000"/>
                </a:solidFill>
              </a:rPr>
              <a:t>Aprendizado Supervisionado</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rgbClr val="FF0000"/>
              </a:solidFill>
            </a:endParaRPr>
          </a:p>
        </p:txBody>
      </p:sp>
      <p:pic>
        <p:nvPicPr>
          <p:cNvPr id="15" name="Imagem 14">
            <a:extLst>
              <a:ext uri="{FF2B5EF4-FFF2-40B4-BE49-F238E27FC236}">
                <a16:creationId xmlns:a16="http://schemas.microsoft.com/office/drawing/2014/main" id="{5F1093CC-C4CC-394F-B93B-1AA1BD79244A}"/>
              </a:ext>
            </a:extLst>
          </p:cNvPr>
          <p:cNvPicPr/>
          <p:nvPr/>
        </p:nvPicPr>
        <p:blipFill>
          <a:blip r:embed="rId4">
            <a:extLst>
              <a:ext uri="{28A0092B-C50C-407E-A947-70E740481C1C}">
                <a14:useLocalDpi xmlns:a14="http://schemas.microsoft.com/office/drawing/2010/main" val="0"/>
              </a:ext>
            </a:extLst>
          </a:blip>
          <a:stretch>
            <a:fillRect/>
          </a:stretch>
        </p:blipFill>
        <p:spPr>
          <a:xfrm>
            <a:off x="514592" y="1900838"/>
            <a:ext cx="5396230" cy="2927350"/>
          </a:xfrm>
          <a:prstGeom prst="rect">
            <a:avLst/>
          </a:prstGeom>
        </p:spPr>
      </p:pic>
      <p:pic>
        <p:nvPicPr>
          <p:cNvPr id="16" name="Imagem 15">
            <a:extLst>
              <a:ext uri="{FF2B5EF4-FFF2-40B4-BE49-F238E27FC236}">
                <a16:creationId xmlns:a16="http://schemas.microsoft.com/office/drawing/2014/main" id="{633BB013-5766-B148-AC17-AE65E4E5B5A8}"/>
              </a:ext>
            </a:extLst>
          </p:cNvPr>
          <p:cNvPicPr/>
          <p:nvPr/>
        </p:nvPicPr>
        <p:blipFill>
          <a:blip r:embed="rId5">
            <a:extLst>
              <a:ext uri="{28A0092B-C50C-407E-A947-70E740481C1C}">
                <a14:useLocalDpi xmlns:a14="http://schemas.microsoft.com/office/drawing/2010/main" val="0"/>
              </a:ext>
            </a:extLst>
          </a:blip>
          <a:stretch>
            <a:fillRect/>
          </a:stretch>
        </p:blipFill>
        <p:spPr>
          <a:xfrm>
            <a:off x="2506345" y="5177721"/>
            <a:ext cx="5396230" cy="1011555"/>
          </a:xfrm>
          <a:prstGeom prst="rect">
            <a:avLst/>
          </a:prstGeom>
        </p:spPr>
      </p:pic>
      <p:sp>
        <p:nvSpPr>
          <p:cNvPr id="2" name="CaixaDeTexto 1">
            <a:extLst>
              <a:ext uri="{FF2B5EF4-FFF2-40B4-BE49-F238E27FC236}">
                <a16:creationId xmlns:a16="http://schemas.microsoft.com/office/drawing/2014/main" id="{23285A0E-1FBB-3449-8CE9-F235D3B1EBD8}"/>
              </a:ext>
            </a:extLst>
          </p:cNvPr>
          <p:cNvSpPr txBox="1"/>
          <p:nvPr/>
        </p:nvSpPr>
        <p:spPr>
          <a:xfrm>
            <a:off x="6217920" y="1342501"/>
            <a:ext cx="2948940" cy="369332"/>
          </a:xfrm>
          <a:prstGeom prst="rect">
            <a:avLst/>
          </a:prstGeom>
          <a:noFill/>
        </p:spPr>
        <p:txBody>
          <a:bodyPr wrap="square" rtlCol="0">
            <a:spAutoFit/>
          </a:bodyPr>
          <a:lstStyle/>
          <a:p>
            <a:r>
              <a:rPr lang="pt-BR" dirty="0">
                <a:solidFill>
                  <a:srgbClr val="7030A0"/>
                </a:solidFill>
              </a:rPr>
              <a:t>Valor Observado (ou real)</a:t>
            </a:r>
          </a:p>
        </p:txBody>
      </p:sp>
      <p:sp>
        <p:nvSpPr>
          <p:cNvPr id="17" name="CaixaDeTexto 16">
            <a:extLst>
              <a:ext uri="{FF2B5EF4-FFF2-40B4-BE49-F238E27FC236}">
                <a16:creationId xmlns:a16="http://schemas.microsoft.com/office/drawing/2014/main" id="{E271222D-CE8A-914B-AC76-9F41F4438A1E}"/>
              </a:ext>
            </a:extLst>
          </p:cNvPr>
          <p:cNvSpPr txBox="1"/>
          <p:nvPr/>
        </p:nvSpPr>
        <p:spPr>
          <a:xfrm>
            <a:off x="8117055" y="4447475"/>
            <a:ext cx="3362371" cy="369332"/>
          </a:xfrm>
          <a:prstGeom prst="rect">
            <a:avLst/>
          </a:prstGeom>
          <a:noFill/>
        </p:spPr>
        <p:txBody>
          <a:bodyPr wrap="square" rtlCol="0">
            <a:spAutoFit/>
          </a:bodyPr>
          <a:lstStyle/>
          <a:p>
            <a:r>
              <a:rPr lang="pt-BR" dirty="0">
                <a:solidFill>
                  <a:srgbClr val="7030A0"/>
                </a:solidFill>
              </a:rPr>
              <a:t>Objetivo. O que desejamos saber</a:t>
            </a:r>
          </a:p>
        </p:txBody>
      </p:sp>
      <p:cxnSp>
        <p:nvCxnSpPr>
          <p:cNvPr id="4" name="Conector de Seta Reta 3">
            <a:extLst>
              <a:ext uri="{FF2B5EF4-FFF2-40B4-BE49-F238E27FC236}">
                <a16:creationId xmlns:a16="http://schemas.microsoft.com/office/drawing/2014/main" id="{29163A79-8484-6144-AB72-9235D742A25A}"/>
              </a:ext>
            </a:extLst>
          </p:cNvPr>
          <p:cNvCxnSpPr/>
          <p:nvPr/>
        </p:nvCxnSpPr>
        <p:spPr>
          <a:xfrm flipH="1">
            <a:off x="5749290" y="1672503"/>
            <a:ext cx="1394460" cy="430617"/>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19E16D1A-019D-E94D-B066-86A55408B230}"/>
              </a:ext>
            </a:extLst>
          </p:cNvPr>
          <p:cNvCxnSpPr>
            <a:cxnSpLocks/>
          </p:cNvCxnSpPr>
          <p:nvPr/>
        </p:nvCxnSpPr>
        <p:spPr>
          <a:xfrm flipH="1">
            <a:off x="7692390" y="4828188"/>
            <a:ext cx="1474470" cy="615151"/>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72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rgbClr val="FF0000"/>
                </a:solidFill>
              </a:rPr>
              <a:t>Aprendizado Supervisionado</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rgbClr val="FF0000"/>
              </a:solidFill>
            </a:endParaRPr>
          </a:p>
        </p:txBody>
      </p:sp>
      <p:graphicFrame>
        <p:nvGraphicFramePr>
          <p:cNvPr id="19" name="Tabela 18">
            <a:extLst>
              <a:ext uri="{FF2B5EF4-FFF2-40B4-BE49-F238E27FC236}">
                <a16:creationId xmlns:a16="http://schemas.microsoft.com/office/drawing/2014/main" id="{34A12D66-6D49-1C45-A64D-4337F922CA17}"/>
              </a:ext>
            </a:extLst>
          </p:cNvPr>
          <p:cNvGraphicFramePr>
            <a:graphicFrameLocks noGrp="1"/>
          </p:cNvGraphicFramePr>
          <p:nvPr>
            <p:extLst>
              <p:ext uri="{D42A27DB-BD31-4B8C-83A1-F6EECF244321}">
                <p14:modId xmlns:p14="http://schemas.microsoft.com/office/powerpoint/2010/main" val="2812264825"/>
              </p:ext>
            </p:extLst>
          </p:nvPr>
        </p:nvGraphicFramePr>
        <p:xfrm>
          <a:off x="122663" y="1978782"/>
          <a:ext cx="9255379" cy="4756555"/>
        </p:xfrm>
        <a:graphic>
          <a:graphicData uri="http://schemas.openxmlformats.org/drawingml/2006/table">
            <a:tbl>
              <a:tblPr firstRow="1" firstCol="1" bandRow="1">
                <a:tableStyleId>{5C22544A-7EE6-4342-B048-85BDC9FD1C3A}</a:tableStyleId>
              </a:tblPr>
              <a:tblGrid>
                <a:gridCol w="536586">
                  <a:extLst>
                    <a:ext uri="{9D8B030D-6E8A-4147-A177-3AD203B41FA5}">
                      <a16:colId xmlns:a16="http://schemas.microsoft.com/office/drawing/2014/main" val="2204420598"/>
                    </a:ext>
                  </a:extLst>
                </a:gridCol>
                <a:gridCol w="3869000">
                  <a:extLst>
                    <a:ext uri="{9D8B030D-6E8A-4147-A177-3AD203B41FA5}">
                      <a16:colId xmlns:a16="http://schemas.microsoft.com/office/drawing/2014/main" val="891529656"/>
                    </a:ext>
                  </a:extLst>
                </a:gridCol>
                <a:gridCol w="4849793">
                  <a:extLst>
                    <a:ext uri="{9D8B030D-6E8A-4147-A177-3AD203B41FA5}">
                      <a16:colId xmlns:a16="http://schemas.microsoft.com/office/drawing/2014/main" val="3987250206"/>
                    </a:ext>
                  </a:extLst>
                </a:gridCol>
              </a:tblGrid>
              <a:tr h="201793">
                <a:tc>
                  <a:txBody>
                    <a:bodyPr/>
                    <a:lstStyle/>
                    <a:p>
                      <a:pPr algn="ctr">
                        <a:spcAft>
                          <a:spcPts val="0"/>
                        </a:spcAft>
                      </a:pPr>
                      <a:r>
                        <a:rPr lang="pt-BR" sz="1200" dirty="0">
                          <a:effectLst/>
                          <a:latin typeface="Times New Roman" panose="02020603050405020304" pitchFamily="18" charset="0"/>
                          <a:ea typeface="Times New Roman" panose="02020603050405020304" pitchFamily="18" charset="0"/>
                        </a:rPr>
                        <a:t>Num</a:t>
                      </a:r>
                    </a:p>
                  </a:txBody>
                  <a:tcPr marL="58743" marR="58743" marT="0" marB="0"/>
                </a:tc>
                <a:tc>
                  <a:txBody>
                    <a:bodyPr/>
                    <a:lstStyle/>
                    <a:p>
                      <a:pPr algn="ctr">
                        <a:spcAft>
                          <a:spcPts val="0"/>
                        </a:spcAft>
                      </a:pPr>
                      <a:r>
                        <a:rPr lang="pt-BR" sz="1200" dirty="0">
                          <a:effectLst/>
                        </a:rPr>
                        <a:t>Atributo</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lgn="ctr">
                        <a:spcAft>
                          <a:spcPts val="0"/>
                        </a:spcAft>
                      </a:pPr>
                      <a:r>
                        <a:rPr lang="pt-BR" sz="1200" dirty="0">
                          <a:effectLst/>
                        </a:rPr>
                        <a:t>Descrição</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2569031778"/>
                  </a:ext>
                </a:extLst>
              </a:tr>
              <a:tr h="201793">
                <a:tc>
                  <a:txBody>
                    <a:bodyPr/>
                    <a:lstStyle/>
                    <a:p>
                      <a:pPr algn="ctr">
                        <a:spcAft>
                          <a:spcPts val="0"/>
                        </a:spcAft>
                      </a:pPr>
                      <a:r>
                        <a:rPr lang="pt-BR" sz="1200" dirty="0">
                          <a:effectLst/>
                        </a:rPr>
                        <a:t>1</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Idade</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variando de 29 a 77 anos</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357220388"/>
                  </a:ext>
                </a:extLst>
              </a:tr>
              <a:tr h="201793">
                <a:tc>
                  <a:txBody>
                    <a:bodyPr/>
                    <a:lstStyle/>
                    <a:p>
                      <a:pPr algn="ctr">
                        <a:spcAft>
                          <a:spcPts val="0"/>
                        </a:spcAft>
                      </a:pPr>
                      <a:r>
                        <a:rPr lang="pt-BR" sz="1200" dirty="0">
                          <a:effectLst/>
                        </a:rPr>
                        <a:t>2</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Gênero</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Masculino/feminino</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764757058"/>
                  </a:ext>
                </a:extLst>
              </a:tr>
              <a:tr h="691862">
                <a:tc>
                  <a:txBody>
                    <a:bodyPr/>
                    <a:lstStyle/>
                    <a:p>
                      <a:pPr algn="ctr">
                        <a:spcAft>
                          <a:spcPts val="0"/>
                        </a:spcAft>
                      </a:pPr>
                      <a:r>
                        <a:rPr lang="pt-BR" sz="1100" dirty="0">
                          <a:effectLst/>
                        </a:rPr>
                        <a:t>3</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Tipo de dor no peito (CP)</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1: angina típica</a:t>
                      </a:r>
                      <a:endParaRPr lang="pt-BR" sz="1200" dirty="0">
                        <a:effectLst/>
                      </a:endParaRPr>
                    </a:p>
                    <a:p>
                      <a:pPr>
                        <a:spcAft>
                          <a:spcPts val="0"/>
                        </a:spcAft>
                      </a:pPr>
                      <a:r>
                        <a:rPr lang="pt-BR" sz="1100" dirty="0">
                          <a:effectLst/>
                        </a:rPr>
                        <a:t>2: angina atípica</a:t>
                      </a:r>
                      <a:endParaRPr lang="pt-BR" sz="1200" dirty="0">
                        <a:effectLst/>
                      </a:endParaRPr>
                    </a:p>
                    <a:p>
                      <a:pPr>
                        <a:spcAft>
                          <a:spcPts val="0"/>
                        </a:spcAft>
                      </a:pPr>
                      <a:r>
                        <a:rPr lang="pt-BR" sz="1100" dirty="0">
                          <a:effectLst/>
                        </a:rPr>
                        <a:t>3: sem dor </a:t>
                      </a:r>
                      <a:r>
                        <a:rPr lang="pt-BR" sz="1100" dirty="0" err="1">
                          <a:effectLst/>
                        </a:rPr>
                        <a:t>anginal</a:t>
                      </a:r>
                      <a:endParaRPr lang="pt-BR" sz="1200" dirty="0">
                        <a:effectLst/>
                      </a:endParaRPr>
                    </a:p>
                    <a:p>
                      <a:pPr>
                        <a:spcAft>
                          <a:spcPts val="0"/>
                        </a:spcAft>
                      </a:pPr>
                      <a:r>
                        <a:rPr lang="pt-BR" sz="1100" dirty="0">
                          <a:effectLst/>
                        </a:rPr>
                        <a:t>4: assintomático</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1258555112"/>
                  </a:ext>
                </a:extLst>
              </a:tr>
              <a:tr h="172966">
                <a:tc>
                  <a:txBody>
                    <a:bodyPr/>
                    <a:lstStyle/>
                    <a:p>
                      <a:pPr algn="ctr">
                        <a:spcAft>
                          <a:spcPts val="0"/>
                        </a:spcAft>
                      </a:pPr>
                      <a:r>
                        <a:rPr lang="pt-BR" sz="1100" dirty="0">
                          <a:effectLst/>
                        </a:rPr>
                        <a:t>4</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Pressão arterial em repouso (TRESTBPS)</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medida em mm Hg</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3314156598"/>
                  </a:ext>
                </a:extLst>
              </a:tr>
              <a:tr h="172966">
                <a:tc>
                  <a:txBody>
                    <a:bodyPr/>
                    <a:lstStyle/>
                    <a:p>
                      <a:pPr algn="ctr">
                        <a:spcAft>
                          <a:spcPts val="0"/>
                        </a:spcAft>
                      </a:pPr>
                      <a:r>
                        <a:rPr lang="pt-BR" sz="1100" dirty="0">
                          <a:effectLst/>
                        </a:rPr>
                        <a:t>5</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Colesterol no soro </a:t>
                      </a:r>
                      <a:r>
                        <a:rPr lang="pt-BR" sz="1100" dirty="0" err="1">
                          <a:effectLst/>
                        </a:rPr>
                        <a:t>sangüíneo</a:t>
                      </a:r>
                      <a:r>
                        <a:rPr lang="pt-BR" sz="1100" dirty="0">
                          <a:effectLst/>
                        </a:rPr>
                        <a:t> (CHOL)</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medido em mg/dl</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3875381571"/>
                  </a:ext>
                </a:extLst>
              </a:tr>
              <a:tr h="172966">
                <a:tc>
                  <a:txBody>
                    <a:bodyPr/>
                    <a:lstStyle/>
                    <a:p>
                      <a:pPr algn="ctr">
                        <a:spcAft>
                          <a:spcPts val="0"/>
                        </a:spcAft>
                      </a:pPr>
                      <a:r>
                        <a:rPr lang="pt-BR" sz="1100" dirty="0">
                          <a:effectLst/>
                        </a:rPr>
                        <a:t>6</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Concentração de açúcar no sangue (FBS) &gt; 120 mg/dl</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verdadeiro (1) ou falso (0)</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700325342"/>
                  </a:ext>
                </a:extLst>
              </a:tr>
              <a:tr h="518897">
                <a:tc>
                  <a:txBody>
                    <a:bodyPr/>
                    <a:lstStyle/>
                    <a:p>
                      <a:pPr algn="ctr">
                        <a:spcAft>
                          <a:spcPts val="0"/>
                        </a:spcAft>
                      </a:pPr>
                      <a:r>
                        <a:rPr lang="pt-BR" sz="1100" dirty="0">
                          <a:effectLst/>
                        </a:rPr>
                        <a:t>7</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Resultado da eletrocardiografia em repouso (RESTECG)</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0: Normal</a:t>
                      </a:r>
                      <a:endParaRPr lang="pt-BR" sz="1200" dirty="0">
                        <a:effectLst/>
                      </a:endParaRPr>
                    </a:p>
                    <a:p>
                      <a:pPr>
                        <a:spcAft>
                          <a:spcPts val="0"/>
                        </a:spcAft>
                      </a:pPr>
                      <a:r>
                        <a:rPr lang="pt-BR" sz="1100" dirty="0">
                          <a:effectLst/>
                        </a:rPr>
                        <a:t>1: Com onda ST-T anormal</a:t>
                      </a:r>
                      <a:endParaRPr lang="pt-BR" sz="1200" dirty="0">
                        <a:effectLst/>
                      </a:endParaRPr>
                    </a:p>
                    <a:p>
                      <a:pPr>
                        <a:spcAft>
                          <a:spcPts val="0"/>
                        </a:spcAft>
                      </a:pPr>
                      <a:r>
                        <a:rPr lang="pt-BR" sz="1100" dirty="0">
                          <a:effectLst/>
                        </a:rPr>
                        <a:t>2: Mostrando provável (ou definida) hipertrofia do ventrículo esquerdo</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2414917215"/>
                  </a:ext>
                </a:extLst>
              </a:tr>
              <a:tr h="172966">
                <a:tc>
                  <a:txBody>
                    <a:bodyPr/>
                    <a:lstStyle/>
                    <a:p>
                      <a:pPr algn="ctr">
                        <a:spcAft>
                          <a:spcPts val="0"/>
                        </a:spcAft>
                      </a:pPr>
                      <a:r>
                        <a:rPr lang="pt-BR" sz="1100" dirty="0">
                          <a:effectLst/>
                        </a:rPr>
                        <a:t>8</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Máxima taxa de batimento cardíaco atingida (THALACH)</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 </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686247970"/>
                  </a:ext>
                </a:extLst>
              </a:tr>
              <a:tr h="345931">
                <a:tc>
                  <a:txBody>
                    <a:bodyPr/>
                    <a:lstStyle/>
                    <a:p>
                      <a:pPr algn="ctr">
                        <a:spcAft>
                          <a:spcPts val="0"/>
                        </a:spcAft>
                      </a:pPr>
                      <a:r>
                        <a:rPr lang="pt-BR" sz="1100" dirty="0">
                          <a:effectLst/>
                        </a:rPr>
                        <a:t>9</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Angina induzida por exercício (EXANG)</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1: Sim</a:t>
                      </a:r>
                      <a:endParaRPr lang="pt-BR" sz="1200" dirty="0">
                        <a:effectLst/>
                      </a:endParaRPr>
                    </a:p>
                    <a:p>
                      <a:pPr>
                        <a:spcAft>
                          <a:spcPts val="0"/>
                        </a:spcAft>
                      </a:pPr>
                      <a:r>
                        <a:rPr lang="pt-BR" sz="1100" dirty="0">
                          <a:effectLst/>
                        </a:rPr>
                        <a:t>0: Não</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2516047537"/>
                  </a:ext>
                </a:extLst>
              </a:tr>
              <a:tr h="345931">
                <a:tc>
                  <a:txBody>
                    <a:bodyPr/>
                    <a:lstStyle/>
                    <a:p>
                      <a:pPr algn="ctr">
                        <a:spcAft>
                          <a:spcPts val="0"/>
                        </a:spcAft>
                      </a:pPr>
                      <a:r>
                        <a:rPr lang="pt-BR" sz="1100" dirty="0">
                          <a:effectLst/>
                        </a:rPr>
                        <a:t>10</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Depressão ST induzida por exercício relativamente sossegado (OLDPEAK)</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 </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1471714097"/>
                  </a:ext>
                </a:extLst>
              </a:tr>
              <a:tr h="518897">
                <a:tc>
                  <a:txBody>
                    <a:bodyPr/>
                    <a:lstStyle/>
                    <a:p>
                      <a:pPr algn="ctr">
                        <a:spcAft>
                          <a:spcPts val="0"/>
                        </a:spcAft>
                      </a:pPr>
                      <a:r>
                        <a:rPr lang="pt-BR" sz="1100" dirty="0">
                          <a:effectLst/>
                        </a:rPr>
                        <a:t>11</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Inclinação da extremidade do segmento ST no exercício (SLOPE)</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3: normal</a:t>
                      </a:r>
                      <a:endParaRPr lang="pt-BR" sz="1200" dirty="0">
                        <a:effectLst/>
                      </a:endParaRPr>
                    </a:p>
                    <a:p>
                      <a:pPr>
                        <a:spcAft>
                          <a:spcPts val="0"/>
                        </a:spcAft>
                      </a:pPr>
                      <a:r>
                        <a:rPr lang="pt-BR" sz="1100" dirty="0">
                          <a:effectLst/>
                        </a:rPr>
                        <a:t>6: defeito fixo (irreparável)</a:t>
                      </a:r>
                      <a:endParaRPr lang="pt-BR" sz="1200" dirty="0">
                        <a:effectLst/>
                      </a:endParaRPr>
                    </a:p>
                    <a:p>
                      <a:pPr>
                        <a:spcAft>
                          <a:spcPts val="0"/>
                        </a:spcAft>
                      </a:pPr>
                      <a:r>
                        <a:rPr lang="pt-BR" sz="1100" dirty="0">
                          <a:effectLst/>
                        </a:rPr>
                        <a:t>7: defeito reversível (reparável)</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3993114979"/>
                  </a:ext>
                </a:extLst>
              </a:tr>
              <a:tr h="172966">
                <a:tc>
                  <a:txBody>
                    <a:bodyPr/>
                    <a:lstStyle/>
                    <a:p>
                      <a:pPr algn="ctr">
                        <a:spcAft>
                          <a:spcPts val="0"/>
                        </a:spcAft>
                      </a:pPr>
                      <a:r>
                        <a:rPr lang="pt-BR" sz="1100" dirty="0">
                          <a:effectLst/>
                        </a:rPr>
                        <a:t>12</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Número de vasos coloridos pela </a:t>
                      </a:r>
                      <a:r>
                        <a:rPr lang="pt-BR" sz="1100" dirty="0" err="1">
                          <a:effectLst/>
                        </a:rPr>
                        <a:t>fluoroscopia</a:t>
                      </a:r>
                      <a:r>
                        <a:rPr lang="pt-BR" sz="1100" dirty="0">
                          <a:effectLst/>
                        </a:rPr>
                        <a:t> (CA)</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valor de 0 a 3</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3095700954"/>
                  </a:ext>
                </a:extLst>
              </a:tr>
              <a:tr h="518897">
                <a:tc>
                  <a:txBody>
                    <a:bodyPr/>
                    <a:lstStyle/>
                    <a:p>
                      <a:pPr algn="ctr">
                        <a:spcAft>
                          <a:spcPts val="0"/>
                        </a:spcAft>
                      </a:pPr>
                      <a:r>
                        <a:rPr lang="pt-BR" sz="1100" dirty="0">
                          <a:effectLst/>
                        </a:rPr>
                        <a:t>13</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err="1">
                          <a:effectLst/>
                        </a:rPr>
                        <a:t>Talassemias</a:t>
                      </a:r>
                      <a:r>
                        <a:rPr lang="pt-BR" sz="1100" dirty="0">
                          <a:effectLst/>
                        </a:rPr>
                        <a:t> (THAL)</a:t>
                      </a:r>
                      <a:endParaRPr lang="pt-BR" sz="12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dirty="0">
                          <a:effectLst/>
                        </a:rPr>
                        <a:t>3: normal</a:t>
                      </a:r>
                      <a:endParaRPr lang="pt-BR" sz="1200" dirty="0">
                        <a:effectLst/>
                      </a:endParaRPr>
                    </a:p>
                    <a:p>
                      <a:pPr>
                        <a:spcAft>
                          <a:spcPts val="0"/>
                        </a:spcAft>
                      </a:pPr>
                      <a:r>
                        <a:rPr lang="pt-BR" sz="1100" dirty="0">
                          <a:effectLst/>
                        </a:rPr>
                        <a:t>6: defeito fixo (irreparável)</a:t>
                      </a:r>
                      <a:endParaRPr lang="pt-BR" sz="1200" dirty="0">
                        <a:effectLst/>
                      </a:endParaRPr>
                    </a:p>
                    <a:p>
                      <a:pPr>
                        <a:spcAft>
                          <a:spcPts val="0"/>
                        </a:spcAft>
                      </a:pPr>
                      <a:r>
                        <a:rPr lang="pt-BR" sz="1100" dirty="0">
                          <a:effectLst/>
                        </a:rPr>
                        <a:t>7: defeito reversível (reparável)</a:t>
                      </a:r>
                      <a:endParaRPr lang="pt-BR" sz="12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1800441941"/>
                  </a:ext>
                </a:extLst>
              </a:tr>
              <a:tr h="345931">
                <a:tc>
                  <a:txBody>
                    <a:bodyPr/>
                    <a:lstStyle/>
                    <a:p>
                      <a:pPr algn="ctr">
                        <a:spcAft>
                          <a:spcPts val="0"/>
                        </a:spcAft>
                      </a:pPr>
                      <a:r>
                        <a:rPr lang="pt-BR" sz="1100" b="1" dirty="0">
                          <a:solidFill>
                            <a:srgbClr val="FF0000"/>
                          </a:solidFill>
                          <a:effectLst/>
                        </a:rPr>
                        <a:t>14</a:t>
                      </a:r>
                      <a:endParaRPr lang="pt-BR" sz="1200" b="1" dirty="0">
                        <a:solidFill>
                          <a:srgbClr val="FF0000"/>
                        </a:solidFill>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b="1" dirty="0">
                          <a:solidFill>
                            <a:srgbClr val="FF0000"/>
                          </a:solidFill>
                          <a:effectLst/>
                        </a:rPr>
                        <a:t>DIAGNÓSTICO</a:t>
                      </a:r>
                      <a:endParaRPr lang="pt-BR" sz="1200" b="1" dirty="0">
                        <a:solidFill>
                          <a:srgbClr val="FF0000"/>
                        </a:solidFill>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100" b="1" dirty="0">
                          <a:solidFill>
                            <a:srgbClr val="FF0000"/>
                          </a:solidFill>
                          <a:effectLst/>
                        </a:rPr>
                        <a:t>0: indivíduos não-doentes</a:t>
                      </a:r>
                      <a:endParaRPr lang="pt-BR" sz="1200" b="1" dirty="0">
                        <a:solidFill>
                          <a:srgbClr val="FF0000"/>
                        </a:solidFill>
                        <a:effectLst/>
                      </a:endParaRPr>
                    </a:p>
                    <a:p>
                      <a:pPr>
                        <a:spcAft>
                          <a:spcPts val="0"/>
                        </a:spcAft>
                      </a:pPr>
                      <a:r>
                        <a:rPr lang="pt-BR" sz="1100" b="1" dirty="0">
                          <a:solidFill>
                            <a:srgbClr val="FF0000"/>
                          </a:solidFill>
                          <a:effectLst/>
                        </a:rPr>
                        <a:t>1: indivíduos doentes</a:t>
                      </a:r>
                      <a:endParaRPr lang="pt-BR" sz="1200" b="1" dirty="0">
                        <a:solidFill>
                          <a:srgbClr val="FF0000"/>
                        </a:solidFill>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2956688081"/>
                  </a:ext>
                </a:extLst>
              </a:tr>
            </a:tbl>
          </a:graphicData>
        </a:graphic>
      </p:graphicFrame>
      <p:sp>
        <p:nvSpPr>
          <p:cNvPr id="20" name="CaixaDeTexto 19">
            <a:extLst>
              <a:ext uri="{FF2B5EF4-FFF2-40B4-BE49-F238E27FC236}">
                <a16:creationId xmlns:a16="http://schemas.microsoft.com/office/drawing/2014/main" id="{190F58D8-C096-E344-BBCB-278CD6673BB6}"/>
              </a:ext>
            </a:extLst>
          </p:cNvPr>
          <p:cNvSpPr txBox="1"/>
          <p:nvPr/>
        </p:nvSpPr>
        <p:spPr>
          <a:xfrm>
            <a:off x="9476100" y="5778403"/>
            <a:ext cx="2948940" cy="369332"/>
          </a:xfrm>
          <a:prstGeom prst="rect">
            <a:avLst/>
          </a:prstGeom>
          <a:noFill/>
        </p:spPr>
        <p:txBody>
          <a:bodyPr wrap="square" rtlCol="0">
            <a:spAutoFit/>
          </a:bodyPr>
          <a:lstStyle/>
          <a:p>
            <a:r>
              <a:rPr lang="pt-BR" dirty="0">
                <a:solidFill>
                  <a:srgbClr val="7030A0"/>
                </a:solidFill>
              </a:rPr>
              <a:t>Valor Observado (ou real)</a:t>
            </a:r>
          </a:p>
        </p:txBody>
      </p:sp>
      <p:cxnSp>
        <p:nvCxnSpPr>
          <p:cNvPr id="21" name="Conector de Seta Reta 20">
            <a:extLst>
              <a:ext uri="{FF2B5EF4-FFF2-40B4-BE49-F238E27FC236}">
                <a16:creationId xmlns:a16="http://schemas.microsoft.com/office/drawing/2014/main" id="{2EECEDE2-AB13-DA43-A80D-DE42B2A955C1}"/>
              </a:ext>
            </a:extLst>
          </p:cNvPr>
          <p:cNvCxnSpPr/>
          <p:nvPr/>
        </p:nvCxnSpPr>
        <p:spPr>
          <a:xfrm flipH="1">
            <a:off x="9007470" y="6108405"/>
            <a:ext cx="1394460" cy="430617"/>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850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rgbClr val="FF0000"/>
                </a:solidFill>
              </a:rPr>
              <a:t>Aprendizado Supervisionado</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rgbClr val="FF0000"/>
              </a:solidFill>
            </a:endParaRP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As tarefas preditivas fazem parte deste tipo de aprendizado. São elas: </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chemeClr val="tx1"/>
              </a:solidFill>
            </a:endParaRPr>
          </a:p>
          <a:p>
            <a:pPr marL="457200" indent="-457200">
              <a:buFont typeface="Arial" panose="020B0604020202020204" pitchFamily="34" charset="0"/>
              <a:buChar char="•"/>
              <a:defRPr/>
            </a:pPr>
            <a:r>
              <a:rPr lang="pt-BR" sz="2800" b="1" dirty="0">
                <a:solidFill>
                  <a:srgbClr val="FF0000"/>
                </a:solidFill>
              </a:rPr>
              <a:t>Regressão</a:t>
            </a:r>
            <a:r>
              <a:rPr lang="pt-BR" sz="2800" dirty="0">
                <a:solidFill>
                  <a:schemeClr val="tx1"/>
                </a:solidFill>
              </a:rPr>
              <a:t> – Quando se deseja estimar um número (exemplo do preço do imóvel);</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2800" dirty="0">
              <a:solidFill>
                <a:schemeClr val="tx1"/>
              </a:solidFill>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2800" b="1" dirty="0">
                <a:solidFill>
                  <a:srgbClr val="FF0000"/>
                </a:solidFill>
              </a:rPr>
              <a:t>Classificação</a:t>
            </a:r>
            <a:r>
              <a:rPr lang="pt-BR" sz="2800" dirty="0">
                <a:solidFill>
                  <a:schemeClr val="tx1"/>
                </a:solidFill>
              </a:rPr>
              <a:t> – Quando se deseja descobrir uma classe (exemplo da doença cardíaca)</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chemeClr val="tx1"/>
              </a:solidFill>
            </a:endParaRPr>
          </a:p>
        </p:txBody>
      </p:sp>
    </p:spTree>
    <p:extLst>
      <p:ext uri="{BB962C8B-B14F-4D97-AF65-F5344CB8AC3E}">
        <p14:creationId xmlns:p14="http://schemas.microsoft.com/office/powerpoint/2010/main" val="2188574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rgbClr val="FF0000"/>
                </a:solidFill>
              </a:rPr>
              <a:t>Aprendizado Supervisionado</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rgbClr val="FF0000"/>
              </a:solidFill>
            </a:endParaRP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Exemplos:</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chemeClr val="tx1"/>
              </a:solidFill>
            </a:endParaRPr>
          </a:p>
        </p:txBody>
      </p:sp>
      <p:pic>
        <p:nvPicPr>
          <p:cNvPr id="3" name="Imagem 2">
            <a:extLst>
              <a:ext uri="{FF2B5EF4-FFF2-40B4-BE49-F238E27FC236}">
                <a16:creationId xmlns:a16="http://schemas.microsoft.com/office/drawing/2014/main" id="{445A9876-6CCF-6E45-A794-307FB0167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530" y="2777490"/>
            <a:ext cx="8750300" cy="3543300"/>
          </a:xfrm>
          <a:prstGeom prst="rect">
            <a:avLst/>
          </a:prstGeom>
        </p:spPr>
      </p:pic>
    </p:spTree>
    <p:extLst>
      <p:ext uri="{BB962C8B-B14F-4D97-AF65-F5344CB8AC3E}">
        <p14:creationId xmlns:p14="http://schemas.microsoft.com/office/powerpoint/2010/main" val="4181397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defRPr/>
            </a:pPr>
            <a:r>
              <a:rPr lang="pt-BR" sz="2800" dirty="0">
                <a:solidFill>
                  <a:srgbClr val="FF0000"/>
                </a:solidFill>
              </a:rPr>
              <a:t>Aprendizado não Supervisionado</a:t>
            </a:r>
          </a:p>
          <a:p>
            <a:pPr marL="171450" lvl="0" indent="-171450">
              <a:defRPr/>
            </a:pPr>
            <a:endParaRPr lang="pt-BR" sz="2800" dirty="0">
              <a:solidFill>
                <a:srgbClr val="FF0000"/>
              </a:solidFill>
            </a:endParaRPr>
          </a:p>
          <a:p>
            <a:pPr marL="171450" lvl="0" indent="-171450">
              <a:defRPr/>
            </a:pPr>
            <a:r>
              <a:rPr lang="pt-BR" sz="2800" dirty="0">
                <a:solidFill>
                  <a:schemeClr val="tx1"/>
                </a:solidFill>
              </a:rPr>
              <a:t>Neste tipo de aprendizado, não se conhece uma saída (um valor observado ou real). </a:t>
            </a:r>
          </a:p>
          <a:p>
            <a:pPr marL="171450" lvl="0" indent="-171450">
              <a:defRPr/>
            </a:pPr>
            <a:endParaRPr lang="pt-BR" sz="2800" dirty="0">
              <a:solidFill>
                <a:schemeClr val="tx1"/>
              </a:solidFill>
            </a:endParaRPr>
          </a:p>
          <a:p>
            <a:pPr marL="171450" lvl="0" indent="-171450">
              <a:defRPr/>
            </a:pPr>
            <a:r>
              <a:rPr lang="pt-BR" sz="2800" dirty="0">
                <a:solidFill>
                  <a:schemeClr val="tx1"/>
                </a:solidFill>
              </a:rPr>
              <a:t>O objetivo é encontrar algum padrão nos dados. </a:t>
            </a:r>
          </a:p>
          <a:p>
            <a:pPr marL="171450" lvl="0" indent="-171450">
              <a:defRPr/>
            </a:pPr>
            <a:endParaRPr lang="pt-BR" sz="2800" dirty="0">
              <a:solidFill>
                <a:schemeClr val="tx1"/>
              </a:solidFill>
            </a:endParaRPr>
          </a:p>
        </p:txBody>
      </p:sp>
    </p:spTree>
    <p:extLst>
      <p:ext uri="{BB962C8B-B14F-4D97-AF65-F5344CB8AC3E}">
        <p14:creationId xmlns:p14="http://schemas.microsoft.com/office/powerpoint/2010/main" val="16930232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defRPr/>
            </a:pPr>
            <a:r>
              <a:rPr lang="pt-BR" sz="2800" dirty="0">
                <a:solidFill>
                  <a:srgbClr val="FF0000"/>
                </a:solidFill>
              </a:rPr>
              <a:t>Aprendizado não Supervisionado</a:t>
            </a:r>
          </a:p>
          <a:p>
            <a:pPr marL="171450" lvl="0" indent="-171450">
              <a:defRPr/>
            </a:pPr>
            <a:endParaRPr lang="pt-BR" sz="2800" dirty="0">
              <a:solidFill>
                <a:srgbClr val="FF0000"/>
              </a:solidFill>
            </a:endParaRPr>
          </a:p>
          <a:p>
            <a:pPr marL="171450" lvl="0" indent="-171450">
              <a:defRPr/>
            </a:pPr>
            <a:r>
              <a:rPr lang="pt-BR" sz="2800" dirty="0">
                <a:solidFill>
                  <a:schemeClr val="tx1"/>
                </a:solidFill>
              </a:rPr>
              <a:t>Você é dono de uma loja e deseja conhecer o Perfil do seu cliente.</a:t>
            </a:r>
          </a:p>
          <a:p>
            <a:pPr marL="171450" lvl="0" indent="-171450">
              <a:defRPr/>
            </a:pPr>
            <a:endParaRPr lang="pt-BR" sz="2800" dirty="0">
              <a:solidFill>
                <a:schemeClr val="tx1"/>
              </a:solidFill>
            </a:endParaRPr>
          </a:p>
          <a:p>
            <a:pPr marL="171450" lvl="0" indent="-171450">
              <a:defRPr/>
            </a:pPr>
            <a:r>
              <a:rPr lang="pt-BR" sz="2800" dirty="0">
                <a:solidFill>
                  <a:schemeClr val="tx1"/>
                </a:solidFill>
              </a:rPr>
              <a:t>Pode haver um perfil de consumidor que sempre compra vinho e queijo ou que compra carne e carvão ou ainda leite em pó e fralda. Colocar esses produtos em prateleiras distantes pode aumentar vendas, já que aumentará o tempo e o percurso do cliente no mercado.</a:t>
            </a:r>
          </a:p>
          <a:p>
            <a:pPr marL="171450" lvl="0" indent="-171450">
              <a:defRPr/>
            </a:pPr>
            <a:endParaRPr lang="pt-BR" sz="2800" dirty="0">
              <a:solidFill>
                <a:schemeClr val="tx1"/>
              </a:solidFill>
            </a:endParaRPr>
          </a:p>
          <a:p>
            <a:pPr marL="171450" lvl="0" indent="-171450">
              <a:defRPr/>
            </a:pPr>
            <a:r>
              <a:rPr lang="pt-BR" sz="2800" dirty="0">
                <a:solidFill>
                  <a:schemeClr val="tx1"/>
                </a:solidFill>
              </a:rPr>
              <a:t>No entanto, nesse caso não temos em cada compra qual o perfil do cliente. Na verdade é exatamente isso que queremos saber.</a:t>
            </a:r>
          </a:p>
        </p:txBody>
      </p:sp>
    </p:spTree>
    <p:extLst>
      <p:ext uri="{BB962C8B-B14F-4D97-AF65-F5344CB8AC3E}">
        <p14:creationId xmlns:p14="http://schemas.microsoft.com/office/powerpoint/2010/main" val="39059027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defRPr/>
            </a:pPr>
            <a:r>
              <a:rPr lang="pt-BR" sz="2800" dirty="0">
                <a:solidFill>
                  <a:srgbClr val="FF0000"/>
                </a:solidFill>
              </a:rPr>
              <a:t>Aprendizado não Supervisionado</a:t>
            </a:r>
          </a:p>
          <a:p>
            <a:pPr marL="171450" lvl="0" indent="-171450">
              <a:defRPr/>
            </a:pPr>
            <a:endParaRPr lang="pt-BR" sz="2800" dirty="0">
              <a:solidFill>
                <a:schemeClr val="tx1"/>
              </a:solidFill>
            </a:endParaRPr>
          </a:p>
          <a:p>
            <a:pPr marL="171450" lvl="0" indent="-171450">
              <a:defRPr/>
            </a:pPr>
            <a:r>
              <a:rPr lang="pt-BR" sz="2800" dirty="0">
                <a:solidFill>
                  <a:schemeClr val="tx1"/>
                </a:solidFill>
              </a:rPr>
              <a:t>Exemplos:</a:t>
            </a:r>
          </a:p>
        </p:txBody>
      </p:sp>
      <p:pic>
        <p:nvPicPr>
          <p:cNvPr id="3" name="Imagem 2">
            <a:extLst>
              <a:ext uri="{FF2B5EF4-FFF2-40B4-BE49-F238E27FC236}">
                <a16:creationId xmlns:a16="http://schemas.microsoft.com/office/drawing/2014/main" id="{C0AC8655-526A-C24A-8D4B-1994A4FF0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916" y="2794000"/>
            <a:ext cx="7835900" cy="2984500"/>
          </a:xfrm>
          <a:prstGeom prst="rect">
            <a:avLst/>
          </a:prstGeom>
        </p:spPr>
      </p:pic>
    </p:spTree>
    <p:extLst>
      <p:ext uri="{BB962C8B-B14F-4D97-AF65-F5344CB8AC3E}">
        <p14:creationId xmlns:p14="http://schemas.microsoft.com/office/powerpoint/2010/main" val="25573675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p:txBody>
      </p:sp>
      <p:sp>
        <p:nvSpPr>
          <p:cNvPr id="3" name="CaixaDeTexto 2"/>
          <p:cNvSpPr txBox="1"/>
          <p:nvPr/>
        </p:nvSpPr>
        <p:spPr>
          <a:xfrm>
            <a:off x="606041" y="6161453"/>
            <a:ext cx="4619715" cy="369332"/>
          </a:xfrm>
          <a:prstGeom prst="rect">
            <a:avLst/>
          </a:prstGeom>
          <a:noFill/>
        </p:spPr>
        <p:txBody>
          <a:bodyPr wrap="square" rtlCol="0">
            <a:spAutoFit/>
          </a:bodyPr>
          <a:lstStyle/>
          <a:p>
            <a:r>
              <a:rPr lang="pt-BR" dirty="0"/>
              <a:t>Google Neural </a:t>
            </a:r>
            <a:r>
              <a:rPr lang="pt-BR" dirty="0" err="1"/>
              <a:t>Machine</a:t>
            </a:r>
            <a:r>
              <a:rPr lang="pt-BR" dirty="0"/>
              <a:t> </a:t>
            </a:r>
            <a:r>
              <a:rPr lang="pt-BR" dirty="0" err="1"/>
              <a:t>Translation</a:t>
            </a:r>
            <a:r>
              <a:rPr lang="pt-BR" dirty="0"/>
              <a:t> – GNMT</a:t>
            </a:r>
            <a:endParaRPr lang="pt-BR" sz="2800" dirty="0">
              <a:solidFill>
                <a:srgbClr val="FF0000"/>
              </a:solidFill>
            </a:endParaRPr>
          </a:p>
        </p:txBody>
      </p:sp>
      <p:pic>
        <p:nvPicPr>
          <p:cNvPr id="5" name="Imagem 4">
            <a:extLst>
              <a:ext uri="{FF2B5EF4-FFF2-40B4-BE49-F238E27FC236}">
                <a16:creationId xmlns:a16="http://schemas.microsoft.com/office/drawing/2014/main" id="{529D9441-4C39-3742-A91F-8E3E5FFC0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525" y="4608481"/>
            <a:ext cx="3111636" cy="1503243"/>
          </a:xfrm>
          <a:prstGeom prst="rect">
            <a:avLst/>
          </a:prstGeom>
        </p:spPr>
      </p:pic>
      <p:sp>
        <p:nvSpPr>
          <p:cNvPr id="13" name="CaixaDeTexto 12">
            <a:extLst>
              <a:ext uri="{FF2B5EF4-FFF2-40B4-BE49-F238E27FC236}">
                <a16:creationId xmlns:a16="http://schemas.microsoft.com/office/drawing/2014/main" id="{22F75781-002D-584F-BCCF-DE65284B5E65}"/>
              </a:ext>
            </a:extLst>
          </p:cNvPr>
          <p:cNvSpPr txBox="1"/>
          <p:nvPr/>
        </p:nvSpPr>
        <p:spPr>
          <a:xfrm>
            <a:off x="557395" y="1173490"/>
            <a:ext cx="4551815" cy="461665"/>
          </a:xfrm>
          <a:prstGeom prst="rect">
            <a:avLst/>
          </a:prstGeom>
          <a:noFill/>
        </p:spPr>
        <p:txBody>
          <a:bodyPr wrap="square" rtlCol="0">
            <a:spAutoFit/>
          </a:bodyPr>
          <a:lstStyle/>
          <a:p>
            <a:r>
              <a:rPr lang="pt-BR" sz="2400" b="1" dirty="0">
                <a:solidFill>
                  <a:srgbClr val="FF0000"/>
                </a:solidFill>
              </a:rPr>
              <a:t>Uma Revolução nos dias de hoje</a:t>
            </a:r>
            <a:endParaRPr lang="pt-BR" sz="3600" b="1" dirty="0">
              <a:solidFill>
                <a:srgbClr val="FF0000"/>
              </a:solidFill>
            </a:endParaRPr>
          </a:p>
        </p:txBody>
      </p:sp>
      <p:pic>
        <p:nvPicPr>
          <p:cNvPr id="16" name="Imagem 15">
            <a:extLst>
              <a:ext uri="{FF2B5EF4-FFF2-40B4-BE49-F238E27FC236}">
                <a16:creationId xmlns:a16="http://schemas.microsoft.com/office/drawing/2014/main" id="{43AFBC98-9F63-FB48-A3A0-FD3033D33AE6}"/>
              </a:ext>
            </a:extLst>
          </p:cNvPr>
          <p:cNvPicPr>
            <a:picLocks noChangeAspect="1"/>
          </p:cNvPicPr>
          <p:nvPr/>
        </p:nvPicPr>
        <p:blipFill>
          <a:blip r:embed="rId5"/>
          <a:stretch>
            <a:fillRect/>
          </a:stretch>
        </p:blipFill>
        <p:spPr>
          <a:xfrm>
            <a:off x="8720204" y="1335408"/>
            <a:ext cx="2811086" cy="1909782"/>
          </a:xfrm>
          <a:prstGeom prst="rect">
            <a:avLst/>
          </a:prstGeom>
        </p:spPr>
      </p:pic>
      <p:sp>
        <p:nvSpPr>
          <p:cNvPr id="18" name="CaixaDeTexto 17">
            <a:extLst>
              <a:ext uri="{FF2B5EF4-FFF2-40B4-BE49-F238E27FC236}">
                <a16:creationId xmlns:a16="http://schemas.microsoft.com/office/drawing/2014/main" id="{7009C98B-27EE-1945-B46F-522F75D081EC}"/>
              </a:ext>
            </a:extLst>
          </p:cNvPr>
          <p:cNvSpPr txBox="1"/>
          <p:nvPr/>
        </p:nvSpPr>
        <p:spPr>
          <a:xfrm>
            <a:off x="9162305" y="3375666"/>
            <a:ext cx="1903691" cy="369332"/>
          </a:xfrm>
          <a:prstGeom prst="rect">
            <a:avLst/>
          </a:prstGeom>
          <a:noFill/>
        </p:spPr>
        <p:txBody>
          <a:bodyPr wrap="square" rtlCol="0">
            <a:spAutoFit/>
          </a:bodyPr>
          <a:lstStyle/>
          <a:p>
            <a:r>
              <a:rPr lang="pt-BR" dirty="0"/>
              <a:t>Carros autônomos</a:t>
            </a:r>
            <a:endParaRPr lang="pt-BR" sz="2800" dirty="0">
              <a:solidFill>
                <a:srgbClr val="FF0000"/>
              </a:solidFill>
            </a:endParaRPr>
          </a:p>
        </p:txBody>
      </p:sp>
      <p:pic>
        <p:nvPicPr>
          <p:cNvPr id="19" name="Imagem 18">
            <a:extLst>
              <a:ext uri="{FF2B5EF4-FFF2-40B4-BE49-F238E27FC236}">
                <a16:creationId xmlns:a16="http://schemas.microsoft.com/office/drawing/2014/main" id="{671E9899-C10B-2C48-804B-C3114AF44E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131" y="1684884"/>
            <a:ext cx="4698429" cy="2084733"/>
          </a:xfrm>
          <a:prstGeom prst="rect">
            <a:avLst/>
          </a:prstGeom>
        </p:spPr>
      </p:pic>
      <p:sp>
        <p:nvSpPr>
          <p:cNvPr id="21" name="CaixaDeTexto 20">
            <a:extLst>
              <a:ext uri="{FF2B5EF4-FFF2-40B4-BE49-F238E27FC236}">
                <a16:creationId xmlns:a16="http://schemas.microsoft.com/office/drawing/2014/main" id="{81A4BFCE-4C85-4345-AD4C-C5F7A98C73A8}"/>
              </a:ext>
            </a:extLst>
          </p:cNvPr>
          <p:cNvSpPr txBox="1"/>
          <p:nvPr/>
        </p:nvSpPr>
        <p:spPr>
          <a:xfrm>
            <a:off x="649131" y="3961569"/>
            <a:ext cx="2736843" cy="369332"/>
          </a:xfrm>
          <a:prstGeom prst="rect">
            <a:avLst/>
          </a:prstGeom>
          <a:noFill/>
        </p:spPr>
        <p:txBody>
          <a:bodyPr wrap="square" rtlCol="0">
            <a:spAutoFit/>
          </a:bodyPr>
          <a:lstStyle/>
          <a:p>
            <a:r>
              <a:rPr lang="pt-BR" dirty="0"/>
              <a:t>Algoritmos de Busca</a:t>
            </a:r>
          </a:p>
        </p:txBody>
      </p:sp>
      <p:pic>
        <p:nvPicPr>
          <p:cNvPr id="22" name="Imagem 21">
            <a:extLst>
              <a:ext uri="{FF2B5EF4-FFF2-40B4-BE49-F238E27FC236}">
                <a16:creationId xmlns:a16="http://schemas.microsoft.com/office/drawing/2014/main" id="{4634D8A3-EF0B-F744-B911-B046290DB6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50835" y="4864077"/>
            <a:ext cx="2442396" cy="1723653"/>
          </a:xfrm>
          <a:prstGeom prst="rect">
            <a:avLst/>
          </a:prstGeom>
        </p:spPr>
      </p:pic>
      <p:sp>
        <p:nvSpPr>
          <p:cNvPr id="23" name="CaixaDeTexto 22">
            <a:extLst>
              <a:ext uri="{FF2B5EF4-FFF2-40B4-BE49-F238E27FC236}">
                <a16:creationId xmlns:a16="http://schemas.microsoft.com/office/drawing/2014/main" id="{E9DD99AC-F1AD-414B-A2B1-79706F792DC2}"/>
              </a:ext>
            </a:extLst>
          </p:cNvPr>
          <p:cNvSpPr txBox="1"/>
          <p:nvPr/>
        </p:nvSpPr>
        <p:spPr>
          <a:xfrm>
            <a:off x="8067555" y="6582804"/>
            <a:ext cx="3206188" cy="369332"/>
          </a:xfrm>
          <a:prstGeom prst="rect">
            <a:avLst/>
          </a:prstGeom>
          <a:noFill/>
        </p:spPr>
        <p:txBody>
          <a:bodyPr wrap="square" rtlCol="0">
            <a:spAutoFit/>
          </a:bodyPr>
          <a:lstStyle/>
          <a:p>
            <a:r>
              <a:rPr lang="pt-BR" dirty="0"/>
              <a:t>Reconhecimento de imagens</a:t>
            </a:r>
            <a:endParaRPr lang="pt-BR" sz="2800" dirty="0">
              <a:solidFill>
                <a:srgbClr val="FF0000"/>
              </a:solidFill>
            </a:endParaRPr>
          </a:p>
        </p:txBody>
      </p:sp>
      <p:pic>
        <p:nvPicPr>
          <p:cNvPr id="20" name="Imagem 19">
            <a:extLst>
              <a:ext uri="{FF2B5EF4-FFF2-40B4-BE49-F238E27FC236}">
                <a16:creationId xmlns:a16="http://schemas.microsoft.com/office/drawing/2014/main" id="{83AFF36A-8E8F-C44D-8A8E-DB55DC5E24E5}"/>
              </a:ext>
            </a:extLst>
          </p:cNvPr>
          <p:cNvPicPr>
            <a:picLocks noChangeAspect="1"/>
          </p:cNvPicPr>
          <p:nvPr/>
        </p:nvPicPr>
        <p:blipFill>
          <a:blip r:embed="rId8"/>
          <a:stretch>
            <a:fillRect/>
          </a:stretch>
        </p:blipFill>
        <p:spPr>
          <a:xfrm>
            <a:off x="5851004" y="1635155"/>
            <a:ext cx="2368324" cy="1360186"/>
          </a:xfrm>
          <a:prstGeom prst="rect">
            <a:avLst/>
          </a:prstGeom>
        </p:spPr>
      </p:pic>
      <p:sp>
        <p:nvSpPr>
          <p:cNvPr id="25" name="CaixaDeTexto 24">
            <a:extLst>
              <a:ext uri="{FF2B5EF4-FFF2-40B4-BE49-F238E27FC236}">
                <a16:creationId xmlns:a16="http://schemas.microsoft.com/office/drawing/2014/main" id="{5FA2801D-3803-F547-81A4-76F16575E544}"/>
              </a:ext>
            </a:extLst>
          </p:cNvPr>
          <p:cNvSpPr txBox="1"/>
          <p:nvPr/>
        </p:nvSpPr>
        <p:spPr>
          <a:xfrm>
            <a:off x="5927751" y="3006334"/>
            <a:ext cx="2139804" cy="369332"/>
          </a:xfrm>
          <a:prstGeom prst="rect">
            <a:avLst/>
          </a:prstGeom>
          <a:noFill/>
        </p:spPr>
        <p:txBody>
          <a:bodyPr wrap="square" rtlCol="0">
            <a:spAutoFit/>
          </a:bodyPr>
          <a:lstStyle/>
          <a:p>
            <a:r>
              <a:rPr lang="pt-BR" dirty="0"/>
              <a:t>Mercado Financeiro</a:t>
            </a:r>
          </a:p>
        </p:txBody>
      </p:sp>
    </p:spTree>
    <p:extLst>
      <p:ext uri="{BB962C8B-B14F-4D97-AF65-F5344CB8AC3E}">
        <p14:creationId xmlns:p14="http://schemas.microsoft.com/office/powerpoint/2010/main" val="30001036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defRPr/>
            </a:pPr>
            <a:r>
              <a:rPr lang="pt-BR" sz="2800" dirty="0">
                <a:solidFill>
                  <a:srgbClr val="FF0000"/>
                </a:solidFill>
              </a:rPr>
              <a:t>Aprendizado não Supervisionado</a:t>
            </a:r>
          </a:p>
          <a:p>
            <a:pPr marL="171450" lvl="0" indent="-171450">
              <a:defRPr/>
            </a:pPr>
            <a:endParaRPr lang="pt-BR" sz="2800" dirty="0">
              <a:solidFill>
                <a:schemeClr val="tx1"/>
              </a:solidFill>
            </a:endParaRPr>
          </a:p>
        </p:txBody>
      </p:sp>
      <p:pic>
        <p:nvPicPr>
          <p:cNvPr id="5" name="Imagem 4">
            <a:extLst>
              <a:ext uri="{FF2B5EF4-FFF2-40B4-BE49-F238E27FC236}">
                <a16:creationId xmlns:a16="http://schemas.microsoft.com/office/drawing/2014/main" id="{91F695E9-1959-C849-972A-43CB16129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6660" y="2057400"/>
            <a:ext cx="5585691" cy="4061460"/>
          </a:xfrm>
          <a:prstGeom prst="rect">
            <a:avLst/>
          </a:prstGeom>
        </p:spPr>
      </p:pic>
    </p:spTree>
    <p:extLst>
      <p:ext uri="{BB962C8B-B14F-4D97-AF65-F5344CB8AC3E}">
        <p14:creationId xmlns:p14="http://schemas.microsoft.com/office/powerpoint/2010/main" val="37359913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defRPr/>
            </a:pPr>
            <a:r>
              <a:rPr lang="pt-BR" sz="2800" dirty="0">
                <a:solidFill>
                  <a:srgbClr val="FF0000"/>
                </a:solidFill>
              </a:rPr>
              <a:t>Aprendizado não Supervisionado</a:t>
            </a:r>
          </a:p>
          <a:p>
            <a:pPr marL="171450" lvl="0" indent="-171450">
              <a:defRPr/>
            </a:pPr>
            <a:endParaRPr lang="pt-BR" sz="2800" dirty="0">
              <a:solidFill>
                <a:schemeClr val="tx1"/>
              </a:solidFill>
            </a:endParaRPr>
          </a:p>
          <a:p>
            <a:pPr marL="171450" lvl="0" indent="-171450">
              <a:defRPr/>
            </a:pPr>
            <a:r>
              <a:rPr lang="pt-BR" sz="2800" dirty="0">
                <a:solidFill>
                  <a:schemeClr val="tx1"/>
                </a:solidFill>
              </a:rPr>
              <a:t>Outros exemplos de aplicações de aprendizado não supervisionados são sistemas de recomendação de filmes, músicas ou produtos; detecção de anomalias e visualização de dados agrupados segundo algum critério.</a:t>
            </a:r>
          </a:p>
          <a:p>
            <a:pPr marL="171450" lvl="0" indent="-171450">
              <a:defRPr/>
            </a:pPr>
            <a:r>
              <a:rPr lang="pt-BR" sz="2800" dirty="0">
                <a:solidFill>
                  <a:schemeClr val="tx1"/>
                </a:solidFill>
              </a:rPr>
              <a:t> </a:t>
            </a:r>
          </a:p>
          <a:p>
            <a:pPr marL="171450" lvl="0" indent="-171450">
              <a:defRPr/>
            </a:pPr>
            <a:r>
              <a:rPr lang="pt-BR" sz="2800" dirty="0">
                <a:solidFill>
                  <a:schemeClr val="tx1"/>
                </a:solidFill>
              </a:rPr>
              <a:t>As tarefas Descritivas fazem parte deste tipo de aprendizado: </a:t>
            </a:r>
          </a:p>
          <a:p>
            <a:pPr marL="457200" lvl="0" indent="-457200">
              <a:buFont typeface="Arial" panose="020B0604020202020204" pitchFamily="34" charset="0"/>
              <a:buChar char="•"/>
              <a:defRPr/>
            </a:pPr>
            <a:r>
              <a:rPr lang="pt-BR" sz="2800" dirty="0">
                <a:solidFill>
                  <a:srgbClr val="FF0000"/>
                </a:solidFill>
              </a:rPr>
              <a:t>Agrupamento</a:t>
            </a:r>
            <a:r>
              <a:rPr lang="pt-BR" sz="2800" dirty="0">
                <a:solidFill>
                  <a:schemeClr val="tx1"/>
                </a:solidFill>
              </a:rPr>
              <a:t> – Por exemplo, grupos de clientes com a mesma característica;</a:t>
            </a:r>
          </a:p>
          <a:p>
            <a:pPr marL="457200" lvl="0" indent="-457200">
              <a:buFont typeface="Arial" panose="020B0604020202020204" pitchFamily="34" charset="0"/>
              <a:buChar char="•"/>
              <a:defRPr/>
            </a:pPr>
            <a:endParaRPr lang="pt-BR" sz="2800" dirty="0">
              <a:solidFill>
                <a:schemeClr val="tx1"/>
              </a:solidFill>
            </a:endParaRPr>
          </a:p>
          <a:p>
            <a:pPr marL="457200" lvl="0" indent="-457200">
              <a:buFont typeface="Arial" panose="020B0604020202020204" pitchFamily="34" charset="0"/>
              <a:buChar char="•"/>
              <a:defRPr/>
            </a:pPr>
            <a:r>
              <a:rPr lang="pt-BR" sz="2800" dirty="0">
                <a:solidFill>
                  <a:srgbClr val="FF0000"/>
                </a:solidFill>
              </a:rPr>
              <a:t>Associação</a:t>
            </a:r>
            <a:r>
              <a:rPr lang="pt-BR" sz="2800" dirty="0">
                <a:solidFill>
                  <a:schemeClr val="tx1"/>
                </a:solidFill>
              </a:rPr>
              <a:t> – Por exemplo, de produtos “Quem compra tal produto TAMBÉM compra tal produto”.</a:t>
            </a:r>
          </a:p>
        </p:txBody>
      </p:sp>
    </p:spTree>
    <p:extLst>
      <p:ext uri="{BB962C8B-B14F-4D97-AF65-F5344CB8AC3E}">
        <p14:creationId xmlns:p14="http://schemas.microsoft.com/office/powerpoint/2010/main" val="5188268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defRPr/>
            </a:pPr>
            <a:r>
              <a:rPr lang="pt-BR" sz="2800" dirty="0">
                <a:solidFill>
                  <a:srgbClr val="FF0000"/>
                </a:solidFill>
              </a:rPr>
              <a:t>Aprendizado Por Reforço</a:t>
            </a:r>
          </a:p>
          <a:p>
            <a:pPr marL="171450" lvl="0" indent="-171450">
              <a:defRPr/>
            </a:pPr>
            <a:endParaRPr lang="pt-BR" sz="2800" dirty="0">
              <a:solidFill>
                <a:schemeClr val="tx1"/>
              </a:solidFill>
            </a:endParaRPr>
          </a:p>
          <a:p>
            <a:pPr marL="171450" lvl="0" indent="-171450">
              <a:defRPr/>
            </a:pPr>
            <a:r>
              <a:rPr lang="pt-BR" sz="2800" dirty="0">
                <a:solidFill>
                  <a:schemeClr val="tx1"/>
                </a:solidFill>
              </a:rPr>
              <a:t>Nesse tipo de aprendizado, o algoritmo tenta aprender qual é a</a:t>
            </a:r>
            <a:r>
              <a:rPr lang="pt-BR" sz="2800" b="1" dirty="0">
                <a:solidFill>
                  <a:srgbClr val="FF0000"/>
                </a:solidFill>
              </a:rPr>
              <a:t> melhor ação a ser tomada</a:t>
            </a:r>
            <a:r>
              <a:rPr lang="pt-BR" sz="2800" dirty="0">
                <a:solidFill>
                  <a:schemeClr val="tx1"/>
                </a:solidFill>
              </a:rPr>
              <a:t>, dependendo das circunstâncias e da </a:t>
            </a:r>
            <a:r>
              <a:rPr lang="pt-BR" sz="2800" b="1" dirty="0">
                <a:solidFill>
                  <a:srgbClr val="FF0000"/>
                </a:solidFill>
              </a:rPr>
              <a:t>recompensa</a:t>
            </a:r>
            <a:r>
              <a:rPr lang="pt-BR" sz="2800" dirty="0">
                <a:solidFill>
                  <a:schemeClr val="tx1"/>
                </a:solidFill>
              </a:rPr>
              <a:t> (ou punição) recebida por ter tomado alguma ação.</a:t>
            </a:r>
          </a:p>
          <a:p>
            <a:pPr marL="171450" lvl="0" indent="-171450">
              <a:defRPr/>
            </a:pPr>
            <a:endParaRPr lang="pt-BR" sz="2800" dirty="0">
              <a:solidFill>
                <a:schemeClr val="tx1"/>
              </a:solidFill>
            </a:endParaRPr>
          </a:p>
          <a:p>
            <a:pPr marL="171450" lvl="0" indent="-171450">
              <a:defRPr/>
            </a:pPr>
            <a:r>
              <a:rPr lang="pt-BR" sz="2800" dirty="0">
                <a:solidFill>
                  <a:schemeClr val="tx1"/>
                </a:solidFill>
              </a:rPr>
              <a:t>Com o tempo, a tendência do algoritmo é tomar as ações que receberam mais recompensa.</a:t>
            </a:r>
          </a:p>
          <a:p>
            <a:pPr marL="171450" lvl="0" indent="-171450">
              <a:defRPr/>
            </a:pPr>
            <a:endParaRPr lang="pt-BR" sz="2800" dirty="0">
              <a:solidFill>
                <a:schemeClr val="tx1"/>
              </a:solidFill>
            </a:endParaRPr>
          </a:p>
        </p:txBody>
      </p:sp>
    </p:spTree>
    <p:extLst>
      <p:ext uri="{BB962C8B-B14F-4D97-AF65-F5344CB8AC3E}">
        <p14:creationId xmlns:p14="http://schemas.microsoft.com/office/powerpoint/2010/main" val="42117233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defRPr/>
            </a:pPr>
            <a:r>
              <a:rPr lang="pt-BR" sz="2800" dirty="0">
                <a:solidFill>
                  <a:srgbClr val="FF0000"/>
                </a:solidFill>
              </a:rPr>
              <a:t>Aprendizado Por Reforço</a:t>
            </a:r>
          </a:p>
          <a:p>
            <a:pPr marL="171450" lvl="0" indent="-171450">
              <a:defRPr/>
            </a:pPr>
            <a:endParaRPr lang="pt-BR" sz="2800" dirty="0">
              <a:solidFill>
                <a:schemeClr val="tx1"/>
              </a:solidFill>
            </a:endParaRPr>
          </a:p>
          <a:p>
            <a:pPr marL="171450" lvl="0" indent="-171450" algn="just">
              <a:defRPr/>
            </a:pPr>
            <a:r>
              <a:rPr lang="pt-BR" sz="2800" dirty="0">
                <a:solidFill>
                  <a:schemeClr val="tx1"/>
                </a:solidFill>
              </a:rPr>
              <a:t>Essa ideia de fato deriva da psicologia, no qual uma recompensa ou punição é dada a um agente, dependendo da decisão tomada; com o tempo e a </a:t>
            </a:r>
            <a:r>
              <a:rPr lang="pt-BR" sz="2800" b="1" dirty="0">
                <a:solidFill>
                  <a:srgbClr val="FF0000"/>
                </a:solidFill>
              </a:rPr>
              <a:t>repetição</a:t>
            </a:r>
            <a:r>
              <a:rPr lang="pt-BR" sz="2800" dirty="0">
                <a:solidFill>
                  <a:schemeClr val="tx1"/>
                </a:solidFill>
              </a:rPr>
              <a:t> dos experimentos, espera-se que o agente consiga associar as ações que geram maior recompensa para cada situação que o ambiente apresenta, e passe a </a:t>
            </a:r>
            <a:r>
              <a:rPr lang="pt-BR" sz="2800" b="1" dirty="0">
                <a:solidFill>
                  <a:srgbClr val="FF0000"/>
                </a:solidFill>
              </a:rPr>
              <a:t>evitar as ações que geram punição ou recompensa menor.</a:t>
            </a:r>
          </a:p>
        </p:txBody>
      </p:sp>
    </p:spTree>
    <p:extLst>
      <p:ext uri="{BB962C8B-B14F-4D97-AF65-F5344CB8AC3E}">
        <p14:creationId xmlns:p14="http://schemas.microsoft.com/office/powerpoint/2010/main" val="20326658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Tipos de Aprendizado</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defRPr/>
            </a:pPr>
            <a:r>
              <a:rPr lang="pt-BR" sz="2800" dirty="0">
                <a:solidFill>
                  <a:srgbClr val="FF0000"/>
                </a:solidFill>
              </a:rPr>
              <a:t>Aprendizado Por Reforço</a:t>
            </a:r>
          </a:p>
          <a:p>
            <a:pPr marL="171450" lvl="0" indent="-171450">
              <a:defRPr/>
            </a:pPr>
            <a:endParaRPr lang="pt-BR" sz="2800" dirty="0">
              <a:solidFill>
                <a:schemeClr val="tx1"/>
              </a:solidFill>
            </a:endParaRPr>
          </a:p>
          <a:p>
            <a:pPr marL="171450" lvl="0" indent="-171450" algn="just">
              <a:defRPr/>
            </a:pPr>
            <a:r>
              <a:rPr lang="pt-BR" sz="2800" dirty="0">
                <a:solidFill>
                  <a:schemeClr val="tx1"/>
                </a:solidFill>
              </a:rPr>
              <a:t>O famoso experimento do </a:t>
            </a:r>
            <a:r>
              <a:rPr lang="pt-BR" sz="2800" b="1" dirty="0">
                <a:solidFill>
                  <a:srgbClr val="FF0000"/>
                </a:solidFill>
              </a:rPr>
              <a:t>“cão de Pavlov”</a:t>
            </a:r>
            <a:r>
              <a:rPr lang="pt-BR" sz="2800" dirty="0">
                <a:solidFill>
                  <a:schemeClr val="tx1"/>
                </a:solidFill>
              </a:rPr>
              <a:t> ilustra bem esse paradigma de aprendizagem. Ivan Pavlov foi um cientista russo notório por apresentar a ideia do “reflexo condicionado”, baseado no seguinte experimento: </a:t>
            </a:r>
          </a:p>
          <a:p>
            <a:pPr marL="171450" lvl="0" indent="-171450">
              <a:defRPr/>
            </a:pPr>
            <a:endParaRPr lang="pt-BR" sz="2800" dirty="0">
              <a:solidFill>
                <a:schemeClr val="tx1"/>
              </a:solidFill>
            </a:endParaRPr>
          </a:p>
          <a:p>
            <a:pPr marL="171450" lvl="0" indent="-171450" algn="just">
              <a:defRPr/>
            </a:pPr>
            <a:r>
              <a:rPr lang="pt-BR" sz="2800" dirty="0">
                <a:solidFill>
                  <a:schemeClr val="tx1"/>
                </a:solidFill>
              </a:rPr>
              <a:t>Apresentando um pedaço de carne a um cão, o animal passa a salivar. Em vez de apresentar apenas a carne, Pavlov soava uma campainha sempre que isso acontecia; com a repetição, o cão passava a associar os dois “estímulos” (carne e campainha) e salivar assim que ouve a campainha.</a:t>
            </a:r>
          </a:p>
        </p:txBody>
      </p:sp>
    </p:spTree>
    <p:extLst>
      <p:ext uri="{BB962C8B-B14F-4D97-AF65-F5344CB8AC3E}">
        <p14:creationId xmlns:p14="http://schemas.microsoft.com/office/powerpoint/2010/main" val="14145461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Processos de KDD</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2800" b="1" dirty="0" err="1">
                <a:solidFill>
                  <a:schemeClr val="tx1"/>
                </a:solidFill>
              </a:rPr>
              <a:t>Knowledge</a:t>
            </a:r>
            <a:r>
              <a:rPr lang="pt-BR" sz="2800" b="1" dirty="0">
                <a:solidFill>
                  <a:schemeClr val="tx1"/>
                </a:solidFill>
              </a:rPr>
              <a:t> Discovery in </a:t>
            </a:r>
            <a:r>
              <a:rPr lang="pt-BR" sz="2800" b="1" dirty="0" err="1">
                <a:solidFill>
                  <a:schemeClr val="tx1"/>
                </a:solidFill>
              </a:rPr>
              <a:t>Databases</a:t>
            </a:r>
            <a:r>
              <a:rPr lang="pt-BR" sz="2800" b="1" dirty="0">
                <a:solidFill>
                  <a:schemeClr val="tx1"/>
                </a:solidFill>
              </a:rPr>
              <a:t> – KDD </a:t>
            </a:r>
          </a:p>
          <a:p>
            <a:r>
              <a:rPr lang="pt-BR" sz="2800" b="1" dirty="0">
                <a:solidFill>
                  <a:schemeClr val="tx1"/>
                </a:solidFill>
              </a:rPr>
              <a:t>(Descoberta de Conhecimento em Bancos de Dados)</a:t>
            </a:r>
          </a:p>
          <a:p>
            <a:endParaRPr lang="pt-BR" sz="2000" dirty="0">
              <a:solidFill>
                <a:schemeClr val="tx1"/>
              </a:solidFill>
            </a:endParaRPr>
          </a:p>
          <a:p>
            <a:r>
              <a:rPr lang="pt-BR" sz="2800" dirty="0">
                <a:solidFill>
                  <a:schemeClr val="tx1"/>
                </a:solidFill>
              </a:rPr>
              <a:t>É um processo, </a:t>
            </a:r>
            <a:r>
              <a:rPr lang="pt-BR" sz="2800" b="1" dirty="0">
                <a:solidFill>
                  <a:srgbClr val="FF0000"/>
                </a:solidFill>
              </a:rPr>
              <a:t>não trivial</a:t>
            </a:r>
            <a:r>
              <a:rPr lang="pt-BR" sz="2800" dirty="0">
                <a:solidFill>
                  <a:schemeClr val="tx1"/>
                </a:solidFill>
              </a:rPr>
              <a:t>, de extração de informações implícitas, </a:t>
            </a:r>
            <a:r>
              <a:rPr lang="pt-BR" sz="2800" b="1" dirty="0">
                <a:solidFill>
                  <a:srgbClr val="FF0000"/>
                </a:solidFill>
              </a:rPr>
              <a:t>previamente desconhecidas </a:t>
            </a:r>
            <a:r>
              <a:rPr lang="pt-BR" sz="2800" dirty="0">
                <a:solidFill>
                  <a:schemeClr val="tx1"/>
                </a:solidFill>
              </a:rPr>
              <a:t>e </a:t>
            </a:r>
            <a:r>
              <a:rPr lang="pt-BR" sz="2800" b="1" dirty="0">
                <a:solidFill>
                  <a:srgbClr val="FF0000"/>
                </a:solidFill>
              </a:rPr>
              <a:t>potencialmente úteis</a:t>
            </a:r>
            <a:r>
              <a:rPr lang="pt-BR" sz="2800" dirty="0">
                <a:solidFill>
                  <a:schemeClr val="tx1"/>
                </a:solidFill>
              </a:rPr>
              <a:t>, a partir dos dados armazenados em um banco de dados.</a:t>
            </a:r>
          </a:p>
          <a:p>
            <a:endParaRPr lang="pt-BR" sz="2000" dirty="0">
              <a:solidFill>
                <a:schemeClr val="tx1"/>
              </a:solidFill>
            </a:endParaRPr>
          </a:p>
          <a:p>
            <a:r>
              <a:rPr lang="pt-BR" sz="2800" b="1" dirty="0">
                <a:solidFill>
                  <a:srgbClr val="FF0000"/>
                </a:solidFill>
              </a:rPr>
              <a:t>Não Trivial </a:t>
            </a:r>
            <a:r>
              <a:rPr lang="pt-BR" sz="2800" dirty="0">
                <a:solidFill>
                  <a:schemeClr val="tx1"/>
                </a:solidFill>
              </a:rPr>
              <a:t>– Necessidade de utilização de alguma técnica de busca ou inferência. </a:t>
            </a:r>
          </a:p>
          <a:p>
            <a:endParaRPr lang="pt-BR" sz="2800" b="1" dirty="0">
              <a:solidFill>
                <a:srgbClr val="FF0000"/>
              </a:solidFill>
            </a:endParaRPr>
          </a:p>
          <a:p>
            <a:r>
              <a:rPr lang="pt-BR" sz="2800" b="1" dirty="0">
                <a:solidFill>
                  <a:srgbClr val="FF0000"/>
                </a:solidFill>
              </a:rPr>
              <a:t>Previamente desconhecidas </a:t>
            </a:r>
            <a:r>
              <a:rPr lang="pt-BR" sz="2800" dirty="0">
                <a:solidFill>
                  <a:schemeClr val="tx1"/>
                </a:solidFill>
              </a:rPr>
              <a:t>-  Indica que a informação deve ser nova.</a:t>
            </a:r>
          </a:p>
          <a:p>
            <a:endParaRPr lang="pt-BR" sz="2800" b="1" dirty="0">
              <a:solidFill>
                <a:srgbClr val="FF0000"/>
              </a:solidFill>
            </a:endParaRPr>
          </a:p>
          <a:p>
            <a:r>
              <a:rPr lang="pt-BR" sz="2800" b="1" dirty="0">
                <a:solidFill>
                  <a:srgbClr val="FF0000"/>
                </a:solidFill>
              </a:rPr>
              <a:t>Potencialmente úteis </a:t>
            </a:r>
            <a:r>
              <a:rPr lang="pt-BR" sz="2800" dirty="0">
                <a:solidFill>
                  <a:schemeClr val="tx1"/>
                </a:solidFill>
              </a:rPr>
              <a:t>- Esta informação deve trazer consigo algum benefício</a:t>
            </a:r>
          </a:p>
          <a:p>
            <a:r>
              <a:rPr lang="pt-BR" sz="2000" dirty="0">
                <a:solidFill>
                  <a:schemeClr val="tx1"/>
                </a:solidFill>
              </a:rPr>
              <a:t> </a:t>
            </a:r>
          </a:p>
          <a:p>
            <a:endParaRPr lang="pt-BR" sz="2000" dirty="0">
              <a:solidFill>
                <a:schemeClr val="tx1"/>
              </a:solidFill>
            </a:endParaRPr>
          </a:p>
          <a:p>
            <a:endParaRPr lang="pt-BR" sz="2000" dirty="0">
              <a:solidFill>
                <a:schemeClr val="tx1"/>
              </a:solidFill>
            </a:endParaRPr>
          </a:p>
          <a:p>
            <a:endParaRPr lang="pt-BR" sz="2000" dirty="0">
              <a:solidFill>
                <a:schemeClr val="tx1"/>
              </a:solidFill>
            </a:endParaRPr>
          </a:p>
        </p:txBody>
      </p:sp>
    </p:spTree>
    <p:extLst>
      <p:ext uri="{BB962C8B-B14F-4D97-AF65-F5344CB8AC3E}">
        <p14:creationId xmlns:p14="http://schemas.microsoft.com/office/powerpoint/2010/main" val="10226511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Processos de KDD</a:t>
            </a:r>
          </a:p>
        </p:txBody>
      </p:sp>
      <p:sp>
        <p:nvSpPr>
          <p:cNvPr id="9" name="Fluxograma: Processo Alternativo 99">
            <a:hlinkClick r:id="" action="ppaction://noaction">
              <a:snd r:embed="rId4" name="chimes.wav"/>
            </a:hlinkClick>
          </p:cNvPr>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2800" b="1" dirty="0">
                <a:solidFill>
                  <a:srgbClr val="FF0000"/>
                </a:solidFill>
              </a:rPr>
              <a:t>Fases do KDD </a:t>
            </a:r>
          </a:p>
          <a:p>
            <a:endParaRPr lang="pt-BR" sz="2000" dirty="0">
              <a:solidFill>
                <a:schemeClr val="tx1"/>
              </a:solidFill>
            </a:endParaRPr>
          </a:p>
        </p:txBody>
      </p:sp>
      <p:pic>
        <p:nvPicPr>
          <p:cNvPr id="2" name="Imagem 1">
            <a:hlinkClick r:id="" action="ppaction://noaction">
              <a:snd r:embed="rId4" name="chimes.wav"/>
            </a:hlinkClick>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504" y="1951860"/>
            <a:ext cx="10903901" cy="2152987"/>
          </a:xfrm>
          <a:prstGeom prst="rect">
            <a:avLst/>
          </a:prstGeom>
        </p:spPr>
      </p:pic>
      <p:grpSp>
        <p:nvGrpSpPr>
          <p:cNvPr id="3" name="Agrupar 2">
            <a:extLst>
              <a:ext uri="{FF2B5EF4-FFF2-40B4-BE49-F238E27FC236}">
                <a16:creationId xmlns:a16="http://schemas.microsoft.com/office/drawing/2014/main" id="{C5877382-E300-3342-8015-1919B7B012F3}"/>
              </a:ext>
            </a:extLst>
          </p:cNvPr>
          <p:cNvGrpSpPr/>
          <p:nvPr/>
        </p:nvGrpSpPr>
        <p:grpSpPr>
          <a:xfrm>
            <a:off x="9515656" y="186613"/>
            <a:ext cx="1643380" cy="441959"/>
            <a:chOff x="7965315" y="1345298"/>
            <a:chExt cx="1643380" cy="441959"/>
          </a:xfrm>
        </p:grpSpPr>
        <p:sp>
          <p:nvSpPr>
            <p:cNvPr id="16" name="Nuvem 15">
              <a:extLst>
                <a:ext uri="{FF2B5EF4-FFF2-40B4-BE49-F238E27FC236}">
                  <a16:creationId xmlns:a16="http://schemas.microsoft.com/office/drawing/2014/main" id="{9537A6C8-7DE4-7F48-A095-4FBB1612650F}"/>
                </a:ext>
              </a:extLst>
            </p:cNvPr>
            <p:cNvSpPr/>
            <p:nvPr/>
          </p:nvSpPr>
          <p:spPr>
            <a:xfrm>
              <a:off x="7965315" y="1345298"/>
              <a:ext cx="1317892" cy="393381"/>
            </a:xfrm>
            <a:prstGeom prst="cloud">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7" name="Raio 16">
              <a:extLst>
                <a:ext uri="{FF2B5EF4-FFF2-40B4-BE49-F238E27FC236}">
                  <a16:creationId xmlns:a16="http://schemas.microsoft.com/office/drawing/2014/main" id="{12D44587-6B4D-FF4A-979D-50A5FE2DE9A3}"/>
                </a:ext>
              </a:extLst>
            </p:cNvPr>
            <p:cNvSpPr/>
            <p:nvPr/>
          </p:nvSpPr>
          <p:spPr>
            <a:xfrm>
              <a:off x="9202722" y="1496189"/>
              <a:ext cx="405973" cy="136300"/>
            </a:xfrm>
            <a:prstGeom prst="lightningBol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8" name="CaixaDeTexto 5">
              <a:extLst>
                <a:ext uri="{FF2B5EF4-FFF2-40B4-BE49-F238E27FC236}">
                  <a16:creationId xmlns:a16="http://schemas.microsoft.com/office/drawing/2014/main" id="{6CB38EA6-8D38-7042-82C9-E1EEF9A10968}"/>
                </a:ext>
              </a:extLst>
            </p:cNvPr>
            <p:cNvSpPr txBox="1"/>
            <p:nvPr/>
          </p:nvSpPr>
          <p:spPr>
            <a:xfrm>
              <a:off x="8107015" y="1397992"/>
              <a:ext cx="1176192" cy="389265"/>
            </a:xfrm>
            <a:prstGeom prst="rect">
              <a:avLst/>
            </a:prstGeom>
            <a:noFill/>
          </p:spPr>
          <p:txBody>
            <a:bodyPr wrap="square" rtlCol="0">
              <a:noAutofit/>
            </a:bodyPr>
            <a:lstStyle/>
            <a:p>
              <a:pPr algn="ctr">
                <a:spcAft>
                  <a:spcPts val="0"/>
                </a:spcAft>
              </a:pPr>
              <a:r>
                <a:rPr lang="en-US" sz="1200" b="1" dirty="0" err="1">
                  <a:solidFill>
                    <a:schemeClr val="bg1"/>
                  </a:solidFill>
                  <a:effectLst/>
                  <a:latin typeface="Times New Roman" panose="02020603050405020304" pitchFamily="18" charset="0"/>
                  <a:ea typeface="Times New Roman" panose="02020603050405020304" pitchFamily="18" charset="0"/>
                </a:rPr>
                <a:t>Tendi</a:t>
              </a:r>
              <a:r>
                <a:rPr lang="en-US" sz="1200" b="1" dirty="0">
                  <a:solidFill>
                    <a:schemeClr val="bg1"/>
                  </a:solidFill>
                  <a:effectLst/>
                  <a:latin typeface="Times New Roman" panose="02020603050405020304" pitchFamily="18" charset="0"/>
                  <a:ea typeface="Times New Roman" panose="02020603050405020304" pitchFamily="18" charset="0"/>
                </a:rPr>
                <a:t> nada…</a:t>
              </a:r>
              <a:endParaRPr lang="pt-BR" sz="1200" b="1" dirty="0">
                <a:solidFill>
                  <a:schemeClr val="bg1"/>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8265447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Processos de KDD</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r>
              <a:rPr lang="pt-BR" sz="2400" dirty="0">
                <a:solidFill>
                  <a:srgbClr val="FF0000"/>
                </a:solidFill>
              </a:rPr>
              <a:t>Seleção</a:t>
            </a:r>
            <a:endParaRPr lang="pt-BR" dirty="0">
              <a:solidFill>
                <a:srgbClr val="FF0000"/>
              </a:solidFill>
            </a:endParaRPr>
          </a:p>
          <a:p>
            <a:endParaRPr lang="pt-BR" dirty="0">
              <a:solidFill>
                <a:schemeClr val="tx1"/>
              </a:solidFill>
            </a:endParaRPr>
          </a:p>
          <a:p>
            <a:r>
              <a:rPr lang="pt-BR" sz="2200" dirty="0">
                <a:solidFill>
                  <a:schemeClr val="tx1"/>
                </a:solidFill>
              </a:rPr>
              <a:t>Escolha das </a:t>
            </a:r>
            <a:r>
              <a:rPr lang="pt-BR" sz="2200" dirty="0" err="1">
                <a:solidFill>
                  <a:schemeClr val="tx1"/>
                </a:solidFill>
              </a:rPr>
              <a:t>possíveis</a:t>
            </a:r>
            <a:r>
              <a:rPr lang="pt-BR" sz="2200" dirty="0">
                <a:solidFill>
                  <a:schemeClr val="tx1"/>
                </a:solidFill>
              </a:rPr>
              <a:t> </a:t>
            </a:r>
            <a:r>
              <a:rPr lang="pt-BR" sz="2200" dirty="0" err="1">
                <a:solidFill>
                  <a:schemeClr val="tx1"/>
                </a:solidFill>
              </a:rPr>
              <a:t>variáveis</a:t>
            </a:r>
            <a:r>
              <a:rPr lang="pt-BR" sz="2200" dirty="0">
                <a:solidFill>
                  <a:schemeClr val="tx1"/>
                </a:solidFill>
              </a:rPr>
              <a:t> que poderão ser úteis para se encontrar os padrões buscados.</a:t>
            </a:r>
          </a:p>
          <a:p>
            <a:endParaRPr lang="pt-BR" sz="2200" dirty="0">
              <a:solidFill>
                <a:schemeClr val="tx1"/>
              </a:solidFill>
            </a:endParaRPr>
          </a:p>
          <a:p>
            <a:r>
              <a:rPr lang="pt-BR" sz="2200" dirty="0">
                <a:solidFill>
                  <a:schemeClr val="tx1"/>
                </a:solidFill>
              </a:rPr>
              <a:t>A escolha dos dados fica a </a:t>
            </a:r>
            <a:r>
              <a:rPr lang="pt-BR" sz="2200" dirty="0" err="1">
                <a:solidFill>
                  <a:schemeClr val="tx1"/>
                </a:solidFill>
              </a:rPr>
              <a:t>critério</a:t>
            </a:r>
            <a:r>
              <a:rPr lang="pt-BR" sz="2200" dirty="0">
                <a:solidFill>
                  <a:schemeClr val="tx1"/>
                </a:solidFill>
              </a:rPr>
              <a:t> de um especialista do </a:t>
            </a:r>
            <a:r>
              <a:rPr lang="pt-BR" sz="2200" dirty="0" err="1">
                <a:solidFill>
                  <a:schemeClr val="tx1"/>
                </a:solidFill>
              </a:rPr>
              <a:t>domínio</a:t>
            </a:r>
            <a:r>
              <a:rPr lang="pt-BR" sz="2200" dirty="0">
                <a:solidFill>
                  <a:schemeClr val="tx1"/>
                </a:solidFill>
              </a:rPr>
              <a:t>. </a:t>
            </a:r>
          </a:p>
          <a:p>
            <a:endParaRPr lang="pt-BR" sz="2200" dirty="0">
              <a:solidFill>
                <a:schemeClr val="tx1"/>
              </a:solidFill>
            </a:endParaRPr>
          </a:p>
          <a:p>
            <a:r>
              <a:rPr lang="pt-BR" sz="2200" dirty="0">
                <a:solidFill>
                  <a:schemeClr val="tx1"/>
                </a:solidFill>
              </a:rPr>
              <a:t>Processo de </a:t>
            </a:r>
            <a:r>
              <a:rPr lang="pt-BR" sz="2200" dirty="0" err="1">
                <a:solidFill>
                  <a:schemeClr val="tx1"/>
                </a:solidFill>
              </a:rPr>
              <a:t>seleção</a:t>
            </a:r>
            <a:r>
              <a:rPr lang="pt-BR" sz="2200" dirty="0">
                <a:solidFill>
                  <a:schemeClr val="tx1"/>
                </a:solidFill>
              </a:rPr>
              <a:t> complexo, uma vez que os dados podem vir de uma </a:t>
            </a:r>
            <a:r>
              <a:rPr lang="pt-BR" sz="2200" dirty="0" err="1">
                <a:solidFill>
                  <a:schemeClr val="tx1"/>
                </a:solidFill>
              </a:rPr>
              <a:t>série</a:t>
            </a:r>
            <a:r>
              <a:rPr lang="pt-BR" sz="2200" dirty="0">
                <a:solidFill>
                  <a:schemeClr val="tx1"/>
                </a:solidFill>
              </a:rPr>
              <a:t> de fontes diferentes (data </a:t>
            </a:r>
            <a:r>
              <a:rPr lang="pt-BR" sz="2200" dirty="0" err="1">
                <a:solidFill>
                  <a:schemeClr val="tx1"/>
                </a:solidFill>
              </a:rPr>
              <a:t>warehouses</a:t>
            </a:r>
            <a:r>
              <a:rPr lang="pt-BR" sz="2200" dirty="0">
                <a:solidFill>
                  <a:schemeClr val="tx1"/>
                </a:solidFill>
              </a:rPr>
              <a:t>, planilhas, sistemas legados) e podem possuir vários formatos. </a:t>
            </a:r>
          </a:p>
          <a:p>
            <a:endParaRPr lang="pt-BR" sz="2200" dirty="0">
              <a:solidFill>
                <a:schemeClr val="tx1"/>
              </a:solidFill>
            </a:endParaRPr>
          </a:p>
          <a:p>
            <a:r>
              <a:rPr lang="pt-BR" sz="2200" dirty="0">
                <a:solidFill>
                  <a:schemeClr val="tx1"/>
                </a:solidFill>
              </a:rPr>
              <a:t>Este passo possui impacto significante sobre a qualidade do resultado do processo. </a:t>
            </a:r>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56" y="1219382"/>
            <a:ext cx="10903901" cy="2152987"/>
          </a:xfrm>
          <a:prstGeom prst="rect">
            <a:avLst/>
          </a:prstGeom>
        </p:spPr>
      </p:pic>
      <p:sp>
        <p:nvSpPr>
          <p:cNvPr id="3" name="Retângulo 2"/>
          <p:cNvSpPr/>
          <p:nvPr/>
        </p:nvSpPr>
        <p:spPr>
          <a:xfrm>
            <a:off x="1806498" y="1360449"/>
            <a:ext cx="1081668" cy="1851102"/>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433771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Processos de KDD</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2400" dirty="0">
                <a:solidFill>
                  <a:srgbClr val="FF0000"/>
                </a:solidFill>
              </a:rPr>
              <a:t>Seleção</a:t>
            </a:r>
            <a:endParaRPr lang="pt-BR" dirty="0">
              <a:solidFill>
                <a:srgbClr val="FF0000"/>
              </a:solidFill>
            </a:endParaRPr>
          </a:p>
          <a:p>
            <a:endParaRPr lang="pt-BR" dirty="0">
              <a:solidFill>
                <a:schemeClr val="tx1"/>
              </a:solidFill>
            </a:endParaRPr>
          </a:p>
          <a:p>
            <a:r>
              <a:rPr lang="pt-BR" dirty="0">
                <a:solidFill>
                  <a:schemeClr val="tx1"/>
                </a:solidFill>
              </a:rPr>
              <a:t>Exemplo: Cadastro de Móveis</a:t>
            </a:r>
          </a:p>
          <a:p>
            <a:endParaRPr lang="pt-BR" dirty="0">
              <a:solidFill>
                <a:schemeClr val="tx1"/>
              </a:solidFill>
            </a:endParaRPr>
          </a:p>
          <a:p>
            <a:endParaRPr lang="pt-BR" dirty="0">
              <a:solidFill>
                <a:schemeClr val="tx1"/>
              </a:solidFill>
            </a:endParaRPr>
          </a:p>
          <a:p>
            <a:endParaRPr lang="pt-BR" dirty="0">
              <a:solidFill>
                <a:schemeClr val="tx1"/>
              </a:solidFill>
            </a:endParaRPr>
          </a:p>
          <a:p>
            <a:endParaRPr lang="pt-BR" dirty="0">
              <a:solidFill>
                <a:schemeClr val="tx1"/>
              </a:solidFill>
            </a:endParaRPr>
          </a:p>
        </p:txBody>
      </p:sp>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96" y="2260484"/>
            <a:ext cx="11126131" cy="772648"/>
          </a:xfrm>
          <a:prstGeom prst="rect">
            <a:avLst/>
          </a:prstGeom>
        </p:spPr>
      </p:pic>
      <p:pic>
        <p:nvPicPr>
          <p:cNvPr id="5" name="Image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981" y="3809065"/>
            <a:ext cx="10058400" cy="1192752"/>
          </a:xfrm>
          <a:prstGeom prst="rect">
            <a:avLst/>
          </a:prstGeom>
        </p:spPr>
      </p:pic>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9525" y="5336086"/>
            <a:ext cx="10058400" cy="982296"/>
          </a:xfrm>
          <a:prstGeom prst="rect">
            <a:avLst/>
          </a:prstGeom>
        </p:spPr>
      </p:pic>
      <p:sp>
        <p:nvSpPr>
          <p:cNvPr id="13" name="CaixaDeTexto 12"/>
          <p:cNvSpPr txBox="1"/>
          <p:nvPr/>
        </p:nvSpPr>
        <p:spPr>
          <a:xfrm>
            <a:off x="4218685" y="3180238"/>
            <a:ext cx="2929247" cy="369332"/>
          </a:xfrm>
          <a:prstGeom prst="rect">
            <a:avLst/>
          </a:prstGeom>
          <a:noFill/>
        </p:spPr>
        <p:txBody>
          <a:bodyPr wrap="square" rtlCol="0">
            <a:spAutoFit/>
          </a:bodyPr>
          <a:lstStyle/>
          <a:p>
            <a:r>
              <a:rPr lang="pt-BR" b="1">
                <a:solidFill>
                  <a:srgbClr val="FF0000"/>
                </a:solidFill>
              </a:rPr>
              <a:t>Quais atributos escolher?</a:t>
            </a:r>
            <a:endParaRPr lang="pt-BR" b="1" dirty="0">
              <a:solidFill>
                <a:srgbClr val="FF0000"/>
              </a:solidFill>
            </a:endParaRPr>
          </a:p>
        </p:txBody>
      </p:sp>
    </p:spTree>
    <p:extLst>
      <p:ext uri="{BB962C8B-B14F-4D97-AF65-F5344CB8AC3E}">
        <p14:creationId xmlns:p14="http://schemas.microsoft.com/office/powerpoint/2010/main" val="810607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Processos de KDD</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r>
              <a:rPr lang="pt-BR" sz="2400" dirty="0">
                <a:solidFill>
                  <a:srgbClr val="FF0000"/>
                </a:solidFill>
              </a:rPr>
              <a:t>Pré-Processamento e Limpeza</a:t>
            </a:r>
          </a:p>
          <a:p>
            <a:endParaRPr lang="pt-BR" dirty="0">
              <a:solidFill>
                <a:schemeClr val="tx1"/>
              </a:solidFill>
            </a:endParaRPr>
          </a:p>
          <a:p>
            <a:r>
              <a:rPr lang="pt-BR" sz="2400" dirty="0">
                <a:solidFill>
                  <a:schemeClr val="tx1"/>
                </a:solidFill>
              </a:rPr>
              <a:t>Eliminação de dados ausentes, </a:t>
            </a:r>
            <a:r>
              <a:rPr lang="pt-BR" sz="2400" dirty="0" err="1">
                <a:solidFill>
                  <a:schemeClr val="tx1"/>
                </a:solidFill>
              </a:rPr>
              <a:t>outliers</a:t>
            </a:r>
            <a:r>
              <a:rPr lang="pt-BR" sz="2400" dirty="0">
                <a:solidFill>
                  <a:schemeClr val="tx1"/>
                </a:solidFill>
              </a:rPr>
              <a:t>, derivados, redundantes, incompletos, etc.</a:t>
            </a:r>
          </a:p>
          <a:p>
            <a:endParaRPr lang="pt-BR" sz="2400" dirty="0">
              <a:solidFill>
                <a:schemeClr val="tx1"/>
              </a:solidFill>
            </a:endParaRPr>
          </a:p>
          <a:p>
            <a:r>
              <a:rPr lang="pt-BR" sz="2400" dirty="0">
                <a:solidFill>
                  <a:schemeClr val="tx1"/>
                </a:solidFill>
              </a:rPr>
              <a:t>1) </a:t>
            </a:r>
            <a:r>
              <a:rPr lang="pt-BR" sz="2400" b="1" dirty="0">
                <a:solidFill>
                  <a:schemeClr val="tx1"/>
                </a:solidFill>
              </a:rPr>
              <a:t>Dados Ausentes</a:t>
            </a:r>
            <a:r>
              <a:rPr lang="pt-BR" sz="2400" dirty="0">
                <a:solidFill>
                  <a:schemeClr val="tx1"/>
                </a:solidFill>
              </a:rPr>
              <a:t>:</a:t>
            </a:r>
          </a:p>
          <a:p>
            <a:pPr lvl="1"/>
            <a:r>
              <a:rPr lang="pt-BR" sz="2400" dirty="0">
                <a:solidFill>
                  <a:schemeClr val="tx1"/>
                </a:solidFill>
              </a:rPr>
              <a:t>Usar </a:t>
            </a:r>
            <a:r>
              <a:rPr lang="pt-BR" sz="2400" dirty="0" err="1">
                <a:solidFill>
                  <a:schemeClr val="tx1"/>
                </a:solidFill>
              </a:rPr>
              <a:t>técnicas</a:t>
            </a:r>
            <a:r>
              <a:rPr lang="pt-BR" sz="2400" dirty="0">
                <a:solidFill>
                  <a:schemeClr val="tx1"/>
                </a:solidFill>
              </a:rPr>
              <a:t> de </a:t>
            </a:r>
            <a:r>
              <a:rPr lang="pt-BR" sz="2400" dirty="0" err="1">
                <a:solidFill>
                  <a:schemeClr val="tx1"/>
                </a:solidFill>
              </a:rPr>
              <a:t>imputação</a:t>
            </a:r>
            <a:r>
              <a:rPr lang="pt-BR" sz="2400" dirty="0">
                <a:solidFill>
                  <a:schemeClr val="tx1"/>
                </a:solidFill>
              </a:rPr>
              <a:t> (fazer a </a:t>
            </a:r>
            <a:r>
              <a:rPr lang="pt-BR" sz="2400" dirty="0" err="1">
                <a:solidFill>
                  <a:schemeClr val="tx1"/>
                </a:solidFill>
              </a:rPr>
              <a:t>previsão</a:t>
            </a:r>
            <a:r>
              <a:rPr lang="pt-BR" sz="2400" dirty="0">
                <a:solidFill>
                  <a:schemeClr val="tx1"/>
                </a:solidFill>
              </a:rPr>
              <a:t> dos dados ausentes e completá-</a:t>
            </a:r>
            <a:r>
              <a:rPr lang="pt-BR" sz="2400" dirty="0" err="1">
                <a:solidFill>
                  <a:schemeClr val="tx1"/>
                </a:solidFill>
              </a:rPr>
              <a:t>los</a:t>
            </a:r>
            <a:r>
              <a:rPr lang="pt-BR" sz="2400" dirty="0">
                <a:solidFill>
                  <a:schemeClr val="tx1"/>
                </a:solidFill>
              </a:rPr>
              <a:t> individualmente); </a:t>
            </a:r>
          </a:p>
          <a:p>
            <a:pPr lvl="1"/>
            <a:r>
              <a:rPr lang="pt-BR" sz="2400" dirty="0">
                <a:solidFill>
                  <a:schemeClr val="tx1"/>
                </a:solidFill>
              </a:rPr>
              <a:t>Substituir o valor faltante pela </a:t>
            </a:r>
            <a:r>
              <a:rPr lang="pt-BR" sz="2400" dirty="0" err="1">
                <a:solidFill>
                  <a:schemeClr val="tx1"/>
                </a:solidFill>
              </a:rPr>
              <a:t>média</a:t>
            </a:r>
            <a:r>
              <a:rPr lang="pt-BR" sz="2400" dirty="0">
                <a:solidFill>
                  <a:schemeClr val="tx1"/>
                </a:solidFill>
              </a:rPr>
              <a:t> </a:t>
            </a:r>
            <a:r>
              <a:rPr lang="pt-BR" sz="2400" dirty="0" err="1">
                <a:solidFill>
                  <a:schemeClr val="tx1"/>
                </a:solidFill>
              </a:rPr>
              <a:t>aritmética</a:t>
            </a:r>
            <a:r>
              <a:rPr lang="pt-BR" sz="2400" dirty="0">
                <a:solidFill>
                  <a:schemeClr val="tx1"/>
                </a:solidFill>
              </a:rPr>
              <a:t> da </a:t>
            </a:r>
            <a:r>
              <a:rPr lang="pt-BR" sz="2400" dirty="0" err="1">
                <a:solidFill>
                  <a:schemeClr val="tx1"/>
                </a:solidFill>
              </a:rPr>
              <a:t>variável</a:t>
            </a:r>
            <a:r>
              <a:rPr lang="pt-BR" sz="2400" dirty="0">
                <a:solidFill>
                  <a:schemeClr val="tx1"/>
                </a:solidFill>
              </a:rPr>
              <a:t>; </a:t>
            </a:r>
          </a:p>
          <a:p>
            <a:pPr lvl="1"/>
            <a:r>
              <a:rPr lang="pt-BR" sz="2400" dirty="0">
                <a:solidFill>
                  <a:schemeClr val="tx1"/>
                </a:solidFill>
              </a:rPr>
              <a:t>Excluir a linha</a:t>
            </a:r>
            <a:r>
              <a:rPr lang="pt-BR" sz="2400" dirty="0"/>
              <a:t> </a:t>
            </a:r>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56" y="1219382"/>
            <a:ext cx="10903901" cy="2152987"/>
          </a:xfrm>
          <a:prstGeom prst="rect">
            <a:avLst/>
          </a:prstGeom>
        </p:spPr>
      </p:pic>
      <p:sp>
        <p:nvSpPr>
          <p:cNvPr id="3" name="Retângulo 2"/>
          <p:cNvSpPr/>
          <p:nvPr/>
        </p:nvSpPr>
        <p:spPr>
          <a:xfrm>
            <a:off x="3389970" y="1360449"/>
            <a:ext cx="1616928" cy="1851102"/>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780628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302528" y="987414"/>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p:txBody>
      </p:sp>
      <p:sp>
        <p:nvSpPr>
          <p:cNvPr id="13" name="CaixaDeTexto 12">
            <a:extLst>
              <a:ext uri="{FF2B5EF4-FFF2-40B4-BE49-F238E27FC236}">
                <a16:creationId xmlns:a16="http://schemas.microsoft.com/office/drawing/2014/main" id="{22F75781-002D-584F-BCCF-DE65284B5E65}"/>
              </a:ext>
            </a:extLst>
          </p:cNvPr>
          <p:cNvSpPr txBox="1"/>
          <p:nvPr/>
        </p:nvSpPr>
        <p:spPr>
          <a:xfrm>
            <a:off x="557395" y="1173490"/>
            <a:ext cx="4551815" cy="461665"/>
          </a:xfrm>
          <a:prstGeom prst="rect">
            <a:avLst/>
          </a:prstGeom>
          <a:noFill/>
        </p:spPr>
        <p:txBody>
          <a:bodyPr wrap="square" rtlCol="0">
            <a:spAutoFit/>
          </a:bodyPr>
          <a:lstStyle/>
          <a:p>
            <a:r>
              <a:rPr lang="pt-BR" sz="2400" b="1" dirty="0">
                <a:solidFill>
                  <a:srgbClr val="FF0000"/>
                </a:solidFill>
              </a:rPr>
              <a:t>Uma Revolução nos dias de hoje</a:t>
            </a:r>
            <a:endParaRPr lang="pt-BR" sz="3600" b="1" dirty="0">
              <a:solidFill>
                <a:srgbClr val="FF0000"/>
              </a:solidFill>
            </a:endParaRPr>
          </a:p>
        </p:txBody>
      </p:sp>
      <p:pic>
        <p:nvPicPr>
          <p:cNvPr id="2" name="Imagem 1">
            <a:extLst>
              <a:ext uri="{FF2B5EF4-FFF2-40B4-BE49-F238E27FC236}">
                <a16:creationId xmlns:a16="http://schemas.microsoft.com/office/drawing/2014/main" id="{C76C2B18-5F2B-8942-A32A-F21EAF58946E}"/>
              </a:ext>
            </a:extLst>
          </p:cNvPr>
          <p:cNvPicPr>
            <a:picLocks noChangeAspect="1"/>
          </p:cNvPicPr>
          <p:nvPr/>
        </p:nvPicPr>
        <p:blipFill>
          <a:blip r:embed="rId4"/>
          <a:stretch>
            <a:fillRect/>
          </a:stretch>
        </p:blipFill>
        <p:spPr>
          <a:xfrm>
            <a:off x="557395" y="1787263"/>
            <a:ext cx="892456" cy="888490"/>
          </a:xfrm>
          <a:prstGeom prst="rect">
            <a:avLst/>
          </a:prstGeom>
        </p:spPr>
      </p:pic>
      <p:pic>
        <p:nvPicPr>
          <p:cNvPr id="4" name="Imagem 3">
            <a:extLst>
              <a:ext uri="{FF2B5EF4-FFF2-40B4-BE49-F238E27FC236}">
                <a16:creationId xmlns:a16="http://schemas.microsoft.com/office/drawing/2014/main" id="{2C4D9F3B-0196-EF48-B637-B7FE6A1C42F8}"/>
              </a:ext>
            </a:extLst>
          </p:cNvPr>
          <p:cNvPicPr>
            <a:picLocks noChangeAspect="1"/>
          </p:cNvPicPr>
          <p:nvPr/>
        </p:nvPicPr>
        <p:blipFill>
          <a:blip r:embed="rId5"/>
          <a:stretch>
            <a:fillRect/>
          </a:stretch>
        </p:blipFill>
        <p:spPr>
          <a:xfrm>
            <a:off x="1215341" y="3093135"/>
            <a:ext cx="1077651" cy="1077651"/>
          </a:xfrm>
          <a:prstGeom prst="rect">
            <a:avLst/>
          </a:prstGeom>
        </p:spPr>
      </p:pic>
      <p:pic>
        <p:nvPicPr>
          <p:cNvPr id="6" name="Imagem 5">
            <a:extLst>
              <a:ext uri="{FF2B5EF4-FFF2-40B4-BE49-F238E27FC236}">
                <a16:creationId xmlns:a16="http://schemas.microsoft.com/office/drawing/2014/main" id="{0C9E09C8-9BC6-3942-8DB0-6B560A59EE33}"/>
              </a:ext>
            </a:extLst>
          </p:cNvPr>
          <p:cNvPicPr>
            <a:picLocks noChangeAspect="1"/>
          </p:cNvPicPr>
          <p:nvPr/>
        </p:nvPicPr>
        <p:blipFill>
          <a:blip r:embed="rId6"/>
          <a:stretch>
            <a:fillRect/>
          </a:stretch>
        </p:blipFill>
        <p:spPr>
          <a:xfrm>
            <a:off x="3346653" y="1951865"/>
            <a:ext cx="1263955" cy="1269598"/>
          </a:xfrm>
          <a:prstGeom prst="rect">
            <a:avLst/>
          </a:prstGeom>
        </p:spPr>
      </p:pic>
      <p:pic>
        <p:nvPicPr>
          <p:cNvPr id="14" name="Imagem 13">
            <a:extLst>
              <a:ext uri="{FF2B5EF4-FFF2-40B4-BE49-F238E27FC236}">
                <a16:creationId xmlns:a16="http://schemas.microsoft.com/office/drawing/2014/main" id="{E698E198-5AC1-074C-9811-F148717DAFEB}"/>
              </a:ext>
            </a:extLst>
          </p:cNvPr>
          <p:cNvPicPr>
            <a:picLocks noChangeAspect="1"/>
          </p:cNvPicPr>
          <p:nvPr/>
        </p:nvPicPr>
        <p:blipFill>
          <a:blip r:embed="rId7"/>
          <a:stretch>
            <a:fillRect/>
          </a:stretch>
        </p:blipFill>
        <p:spPr>
          <a:xfrm>
            <a:off x="7588778" y="2326511"/>
            <a:ext cx="1434178" cy="971540"/>
          </a:xfrm>
          <a:prstGeom prst="rect">
            <a:avLst/>
          </a:prstGeom>
        </p:spPr>
      </p:pic>
      <p:pic>
        <p:nvPicPr>
          <p:cNvPr id="15" name="Imagem 14">
            <a:extLst>
              <a:ext uri="{FF2B5EF4-FFF2-40B4-BE49-F238E27FC236}">
                <a16:creationId xmlns:a16="http://schemas.microsoft.com/office/drawing/2014/main" id="{B5DA0F39-73AD-0D4C-9CCF-586FF09DF029}"/>
              </a:ext>
            </a:extLst>
          </p:cNvPr>
          <p:cNvPicPr>
            <a:picLocks noChangeAspect="1"/>
          </p:cNvPicPr>
          <p:nvPr/>
        </p:nvPicPr>
        <p:blipFill>
          <a:blip r:embed="rId8"/>
          <a:stretch>
            <a:fillRect/>
          </a:stretch>
        </p:blipFill>
        <p:spPr>
          <a:xfrm>
            <a:off x="8305867" y="4598233"/>
            <a:ext cx="1699313" cy="1048795"/>
          </a:xfrm>
          <a:prstGeom prst="rect">
            <a:avLst/>
          </a:prstGeom>
        </p:spPr>
      </p:pic>
      <p:pic>
        <p:nvPicPr>
          <p:cNvPr id="17" name="Imagem 16">
            <a:extLst>
              <a:ext uri="{FF2B5EF4-FFF2-40B4-BE49-F238E27FC236}">
                <a16:creationId xmlns:a16="http://schemas.microsoft.com/office/drawing/2014/main" id="{54DDA3D5-2879-4F41-A597-96464AE9380C}"/>
              </a:ext>
            </a:extLst>
          </p:cNvPr>
          <p:cNvPicPr>
            <a:picLocks noChangeAspect="1"/>
          </p:cNvPicPr>
          <p:nvPr/>
        </p:nvPicPr>
        <p:blipFill>
          <a:blip r:embed="rId9"/>
          <a:stretch>
            <a:fillRect/>
          </a:stretch>
        </p:blipFill>
        <p:spPr>
          <a:xfrm>
            <a:off x="2303798" y="5203184"/>
            <a:ext cx="1166512" cy="1166512"/>
          </a:xfrm>
          <a:prstGeom prst="rect">
            <a:avLst/>
          </a:prstGeom>
        </p:spPr>
      </p:pic>
      <p:pic>
        <p:nvPicPr>
          <p:cNvPr id="20" name="Imagem 19">
            <a:extLst>
              <a:ext uri="{FF2B5EF4-FFF2-40B4-BE49-F238E27FC236}">
                <a16:creationId xmlns:a16="http://schemas.microsoft.com/office/drawing/2014/main" id="{DF2DEE9C-8323-F042-B39D-87ADD5843059}"/>
              </a:ext>
            </a:extLst>
          </p:cNvPr>
          <p:cNvPicPr>
            <a:picLocks noChangeAspect="1"/>
          </p:cNvPicPr>
          <p:nvPr/>
        </p:nvPicPr>
        <p:blipFill>
          <a:blip r:embed="rId10"/>
          <a:stretch>
            <a:fillRect/>
          </a:stretch>
        </p:blipFill>
        <p:spPr>
          <a:xfrm>
            <a:off x="4700962" y="5707605"/>
            <a:ext cx="1242349" cy="931762"/>
          </a:xfrm>
          <a:prstGeom prst="rect">
            <a:avLst/>
          </a:prstGeom>
        </p:spPr>
      </p:pic>
      <p:pic>
        <p:nvPicPr>
          <p:cNvPr id="24" name="Imagem 23">
            <a:extLst>
              <a:ext uri="{FF2B5EF4-FFF2-40B4-BE49-F238E27FC236}">
                <a16:creationId xmlns:a16="http://schemas.microsoft.com/office/drawing/2014/main" id="{C9BABE5E-885A-014A-A50A-B1DC587B768B}"/>
              </a:ext>
            </a:extLst>
          </p:cNvPr>
          <p:cNvPicPr>
            <a:picLocks noChangeAspect="1"/>
          </p:cNvPicPr>
          <p:nvPr/>
        </p:nvPicPr>
        <p:blipFill>
          <a:blip r:embed="rId11"/>
          <a:stretch>
            <a:fillRect/>
          </a:stretch>
        </p:blipFill>
        <p:spPr>
          <a:xfrm>
            <a:off x="10159995" y="2030990"/>
            <a:ext cx="1388962" cy="781291"/>
          </a:xfrm>
          <a:prstGeom prst="rect">
            <a:avLst/>
          </a:prstGeom>
        </p:spPr>
      </p:pic>
      <p:pic>
        <p:nvPicPr>
          <p:cNvPr id="25" name="Imagem 24">
            <a:extLst>
              <a:ext uri="{FF2B5EF4-FFF2-40B4-BE49-F238E27FC236}">
                <a16:creationId xmlns:a16="http://schemas.microsoft.com/office/drawing/2014/main" id="{7F6F30D4-2F84-A640-BD39-6671EA860A79}"/>
              </a:ext>
            </a:extLst>
          </p:cNvPr>
          <p:cNvPicPr>
            <a:picLocks noChangeAspect="1"/>
          </p:cNvPicPr>
          <p:nvPr/>
        </p:nvPicPr>
        <p:blipFill>
          <a:blip r:embed="rId12"/>
          <a:stretch>
            <a:fillRect/>
          </a:stretch>
        </p:blipFill>
        <p:spPr>
          <a:xfrm>
            <a:off x="7102463" y="5707605"/>
            <a:ext cx="954911" cy="954911"/>
          </a:xfrm>
          <a:prstGeom prst="rect">
            <a:avLst/>
          </a:prstGeom>
        </p:spPr>
      </p:pic>
      <p:pic>
        <p:nvPicPr>
          <p:cNvPr id="26" name="Imagem 25">
            <a:extLst>
              <a:ext uri="{FF2B5EF4-FFF2-40B4-BE49-F238E27FC236}">
                <a16:creationId xmlns:a16="http://schemas.microsoft.com/office/drawing/2014/main" id="{D276C792-09D7-A34D-AE92-53BEF8C905E8}"/>
              </a:ext>
            </a:extLst>
          </p:cNvPr>
          <p:cNvPicPr>
            <a:picLocks noChangeAspect="1"/>
          </p:cNvPicPr>
          <p:nvPr/>
        </p:nvPicPr>
        <p:blipFill>
          <a:blip r:embed="rId13"/>
          <a:stretch>
            <a:fillRect/>
          </a:stretch>
        </p:blipFill>
        <p:spPr>
          <a:xfrm>
            <a:off x="9859700" y="3678424"/>
            <a:ext cx="1256893" cy="759187"/>
          </a:xfrm>
          <a:prstGeom prst="rect">
            <a:avLst/>
          </a:prstGeom>
        </p:spPr>
      </p:pic>
      <p:pic>
        <p:nvPicPr>
          <p:cNvPr id="27" name="Imagem 26">
            <a:extLst>
              <a:ext uri="{FF2B5EF4-FFF2-40B4-BE49-F238E27FC236}">
                <a16:creationId xmlns:a16="http://schemas.microsoft.com/office/drawing/2014/main" id="{EA97DB8E-8C90-3446-AF42-0AB23954BEF4}"/>
              </a:ext>
            </a:extLst>
          </p:cNvPr>
          <p:cNvPicPr>
            <a:picLocks noChangeAspect="1"/>
          </p:cNvPicPr>
          <p:nvPr/>
        </p:nvPicPr>
        <p:blipFill>
          <a:blip r:embed="rId14"/>
          <a:stretch>
            <a:fillRect/>
          </a:stretch>
        </p:blipFill>
        <p:spPr>
          <a:xfrm>
            <a:off x="5365504" y="1594025"/>
            <a:ext cx="1594734" cy="897038"/>
          </a:xfrm>
          <a:prstGeom prst="rect">
            <a:avLst/>
          </a:prstGeom>
        </p:spPr>
      </p:pic>
      <p:pic>
        <p:nvPicPr>
          <p:cNvPr id="28" name="Imagem 27">
            <a:extLst>
              <a:ext uri="{FF2B5EF4-FFF2-40B4-BE49-F238E27FC236}">
                <a16:creationId xmlns:a16="http://schemas.microsoft.com/office/drawing/2014/main" id="{796C2009-D6E2-6340-8A1D-40645634CF50}"/>
              </a:ext>
            </a:extLst>
          </p:cNvPr>
          <p:cNvPicPr>
            <a:picLocks noChangeAspect="1"/>
          </p:cNvPicPr>
          <p:nvPr/>
        </p:nvPicPr>
        <p:blipFill>
          <a:blip r:embed="rId15"/>
          <a:stretch>
            <a:fillRect/>
          </a:stretch>
        </p:blipFill>
        <p:spPr>
          <a:xfrm>
            <a:off x="3754523" y="3724176"/>
            <a:ext cx="946439" cy="946439"/>
          </a:xfrm>
          <a:prstGeom prst="rect">
            <a:avLst/>
          </a:prstGeom>
        </p:spPr>
      </p:pic>
      <p:pic>
        <p:nvPicPr>
          <p:cNvPr id="29" name="Imagem 28">
            <a:extLst>
              <a:ext uri="{FF2B5EF4-FFF2-40B4-BE49-F238E27FC236}">
                <a16:creationId xmlns:a16="http://schemas.microsoft.com/office/drawing/2014/main" id="{2848D87E-AEBF-5042-AF3E-0B13F4A0787C}"/>
              </a:ext>
            </a:extLst>
          </p:cNvPr>
          <p:cNvPicPr>
            <a:picLocks noChangeAspect="1"/>
          </p:cNvPicPr>
          <p:nvPr/>
        </p:nvPicPr>
        <p:blipFill>
          <a:blip r:embed="rId16"/>
          <a:stretch>
            <a:fillRect/>
          </a:stretch>
        </p:blipFill>
        <p:spPr>
          <a:xfrm>
            <a:off x="6452741" y="3848861"/>
            <a:ext cx="1014994" cy="913852"/>
          </a:xfrm>
          <a:prstGeom prst="rect">
            <a:avLst/>
          </a:prstGeom>
        </p:spPr>
      </p:pic>
      <p:pic>
        <p:nvPicPr>
          <p:cNvPr id="30" name="Imagem 29">
            <a:extLst>
              <a:ext uri="{FF2B5EF4-FFF2-40B4-BE49-F238E27FC236}">
                <a16:creationId xmlns:a16="http://schemas.microsoft.com/office/drawing/2014/main" id="{349BC816-9BE9-BC45-ABC8-AC1579B1B3B4}"/>
              </a:ext>
            </a:extLst>
          </p:cNvPr>
          <p:cNvPicPr>
            <a:picLocks noChangeAspect="1"/>
          </p:cNvPicPr>
          <p:nvPr/>
        </p:nvPicPr>
        <p:blipFill>
          <a:blip r:embed="rId17"/>
          <a:stretch>
            <a:fillRect/>
          </a:stretch>
        </p:blipFill>
        <p:spPr>
          <a:xfrm>
            <a:off x="511020" y="4909698"/>
            <a:ext cx="1195185" cy="896389"/>
          </a:xfrm>
          <a:prstGeom prst="rect">
            <a:avLst/>
          </a:prstGeom>
        </p:spPr>
      </p:pic>
      <p:pic>
        <p:nvPicPr>
          <p:cNvPr id="31" name="Imagem 30">
            <a:extLst>
              <a:ext uri="{FF2B5EF4-FFF2-40B4-BE49-F238E27FC236}">
                <a16:creationId xmlns:a16="http://schemas.microsoft.com/office/drawing/2014/main" id="{0D907B9A-C97A-3F42-9BD9-4DF26C8A192B}"/>
              </a:ext>
            </a:extLst>
          </p:cNvPr>
          <p:cNvPicPr>
            <a:picLocks noChangeAspect="1"/>
          </p:cNvPicPr>
          <p:nvPr/>
        </p:nvPicPr>
        <p:blipFill>
          <a:blip r:embed="rId18"/>
          <a:stretch>
            <a:fillRect/>
          </a:stretch>
        </p:blipFill>
        <p:spPr>
          <a:xfrm>
            <a:off x="9363952" y="6281291"/>
            <a:ext cx="796043" cy="447774"/>
          </a:xfrm>
          <a:prstGeom prst="rect">
            <a:avLst/>
          </a:prstGeom>
        </p:spPr>
      </p:pic>
    </p:spTree>
    <p:extLst>
      <p:ext uri="{BB962C8B-B14F-4D97-AF65-F5344CB8AC3E}">
        <p14:creationId xmlns:p14="http://schemas.microsoft.com/office/powerpoint/2010/main" val="3507884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Processos de KDD</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r>
              <a:rPr lang="pt-BR" sz="2400" dirty="0">
                <a:solidFill>
                  <a:srgbClr val="FF0000"/>
                </a:solidFill>
              </a:rPr>
              <a:t>Pré-Processamento e Limpeza</a:t>
            </a:r>
            <a:endParaRPr lang="pt-BR" dirty="0">
              <a:solidFill>
                <a:srgbClr val="FF0000"/>
              </a:solidFill>
            </a:endParaRPr>
          </a:p>
          <a:p>
            <a:endParaRPr lang="pt-BR" dirty="0">
              <a:solidFill>
                <a:schemeClr val="tx1"/>
              </a:solidFill>
            </a:endParaRPr>
          </a:p>
          <a:p>
            <a:r>
              <a:rPr lang="pt-BR" sz="2400" dirty="0">
                <a:solidFill>
                  <a:schemeClr val="tx1"/>
                </a:solidFill>
              </a:rPr>
              <a:t>2) </a:t>
            </a:r>
            <a:r>
              <a:rPr lang="pt-BR" sz="2400" b="1" dirty="0" err="1">
                <a:solidFill>
                  <a:schemeClr val="tx1"/>
                </a:solidFill>
              </a:rPr>
              <a:t>Outliers</a:t>
            </a:r>
            <a:r>
              <a:rPr lang="pt-BR" sz="2400" dirty="0">
                <a:solidFill>
                  <a:schemeClr val="tx1"/>
                </a:solidFill>
              </a:rPr>
              <a:t>: São valores extremamente fora dos padrões e, muitas vezes, sem sentido para a variável. Ele deve ser descartado da massa de dados, porém somente após análise criteriosa.</a:t>
            </a:r>
          </a:p>
          <a:p>
            <a:endParaRPr lang="pt-BR" sz="2400" dirty="0"/>
          </a:p>
          <a:p>
            <a:r>
              <a:rPr lang="pt-BR" sz="2400" dirty="0">
                <a:solidFill>
                  <a:schemeClr val="tx1"/>
                </a:solidFill>
              </a:rPr>
              <a:t>3) </a:t>
            </a:r>
            <a:r>
              <a:rPr lang="pt-BR" sz="2400" b="1" dirty="0">
                <a:solidFill>
                  <a:schemeClr val="tx1"/>
                </a:solidFill>
              </a:rPr>
              <a:t>Dados Derivados</a:t>
            </a:r>
            <a:r>
              <a:rPr lang="pt-BR" sz="2400" dirty="0">
                <a:solidFill>
                  <a:schemeClr val="tx1"/>
                </a:solidFill>
              </a:rPr>
              <a:t>: São dados que podem ser calculados com operações sobre outras variáveis. Estes dados devem ser descartados.</a:t>
            </a:r>
          </a:p>
          <a:p>
            <a:r>
              <a:rPr lang="pt-BR" dirty="0">
                <a:solidFill>
                  <a:schemeClr val="tx1"/>
                </a:solidFill>
              </a:rPr>
              <a:t> </a:t>
            </a:r>
          </a:p>
          <a:p>
            <a:endParaRPr lang="pt-BR" dirty="0"/>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56" y="1219382"/>
            <a:ext cx="10903901" cy="2152987"/>
          </a:xfrm>
          <a:prstGeom prst="rect">
            <a:avLst/>
          </a:prstGeom>
        </p:spPr>
      </p:pic>
      <p:sp>
        <p:nvSpPr>
          <p:cNvPr id="3" name="Retângulo 2"/>
          <p:cNvSpPr/>
          <p:nvPr/>
        </p:nvSpPr>
        <p:spPr>
          <a:xfrm>
            <a:off x="3389970" y="1360449"/>
            <a:ext cx="1616928" cy="1851102"/>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520939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Processos de KDD</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2800" dirty="0">
                <a:solidFill>
                  <a:srgbClr val="FF0000"/>
                </a:solidFill>
              </a:rPr>
              <a:t>Pré-Processamento e Limpeza</a:t>
            </a:r>
          </a:p>
          <a:p>
            <a:endParaRPr lang="pt-BR" dirty="0">
              <a:solidFill>
                <a:schemeClr val="tx1"/>
              </a:solidFill>
            </a:endParaRPr>
          </a:p>
          <a:p>
            <a:r>
              <a:rPr lang="pt-BR" b="1" dirty="0">
                <a:solidFill>
                  <a:schemeClr val="tx1"/>
                </a:solidFill>
              </a:rPr>
              <a:t>Exemplo: </a:t>
            </a:r>
          </a:p>
          <a:p>
            <a:endParaRPr lang="pt-BR" b="1" dirty="0">
              <a:solidFill>
                <a:schemeClr val="tx1"/>
              </a:solidFill>
            </a:endParaRPr>
          </a:p>
          <a:p>
            <a:endParaRPr lang="pt-BR" b="1" dirty="0">
              <a:solidFill>
                <a:schemeClr val="tx1"/>
              </a:solidFill>
            </a:endParaRPr>
          </a:p>
          <a:p>
            <a:endParaRPr lang="pt-BR" b="1" dirty="0">
              <a:solidFill>
                <a:schemeClr val="tx1"/>
              </a:solidFill>
            </a:endParaRPr>
          </a:p>
          <a:p>
            <a:endParaRPr lang="pt-BR" b="1" dirty="0">
              <a:solidFill>
                <a:schemeClr val="tx1"/>
              </a:solidFill>
            </a:endParaRPr>
          </a:p>
          <a:p>
            <a:endParaRPr lang="pt-BR" b="1" dirty="0">
              <a:solidFill>
                <a:schemeClr val="tx1"/>
              </a:solidFill>
            </a:endParaRPr>
          </a:p>
          <a:p>
            <a:endParaRPr lang="pt-BR" b="1" dirty="0">
              <a:solidFill>
                <a:schemeClr val="tx1"/>
              </a:solidFill>
            </a:endParaRPr>
          </a:p>
          <a:p>
            <a:endParaRPr lang="pt-BR" b="1" dirty="0">
              <a:solidFill>
                <a:schemeClr val="tx1"/>
              </a:solidFill>
            </a:endParaRPr>
          </a:p>
          <a:p>
            <a:endParaRPr lang="pt-BR" b="1" dirty="0">
              <a:solidFill>
                <a:schemeClr val="tx1"/>
              </a:solidFill>
            </a:endParaRPr>
          </a:p>
        </p:txBody>
      </p:sp>
      <p:pic>
        <p:nvPicPr>
          <p:cNvPr id="10" name="Imagem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0738" y="1777382"/>
            <a:ext cx="10058400" cy="982296"/>
          </a:xfrm>
          <a:prstGeom prst="rect">
            <a:avLst/>
          </a:prstGeom>
        </p:spPr>
      </p:pic>
      <p:pic>
        <p:nvPicPr>
          <p:cNvPr id="4" name="Imagem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69" y="2914186"/>
            <a:ext cx="3721100" cy="2844800"/>
          </a:xfrm>
          <a:prstGeom prst="rect">
            <a:avLst/>
          </a:prstGeom>
        </p:spPr>
      </p:pic>
      <p:pic>
        <p:nvPicPr>
          <p:cNvPr id="5" name="Imagem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1217" y="3250827"/>
            <a:ext cx="3733800" cy="3403600"/>
          </a:xfrm>
          <a:prstGeom prst="rect">
            <a:avLst/>
          </a:prstGeom>
        </p:spPr>
      </p:pic>
      <p:sp>
        <p:nvSpPr>
          <p:cNvPr id="6" name="CaixaDeTexto 5"/>
          <p:cNvSpPr txBox="1"/>
          <p:nvPr/>
        </p:nvSpPr>
        <p:spPr>
          <a:xfrm>
            <a:off x="4709338" y="3066160"/>
            <a:ext cx="1951463" cy="369332"/>
          </a:xfrm>
          <a:prstGeom prst="rect">
            <a:avLst/>
          </a:prstGeom>
          <a:noFill/>
        </p:spPr>
        <p:txBody>
          <a:bodyPr wrap="square" rtlCol="0">
            <a:spAutoFit/>
          </a:bodyPr>
          <a:lstStyle/>
          <a:p>
            <a:r>
              <a:rPr lang="pt-BR" b="1" dirty="0">
                <a:solidFill>
                  <a:srgbClr val="FF0000"/>
                </a:solidFill>
              </a:rPr>
              <a:t>Dados Ausentes</a:t>
            </a:r>
          </a:p>
        </p:txBody>
      </p:sp>
      <p:cxnSp>
        <p:nvCxnSpPr>
          <p:cNvPr id="14" name="Conector de Seta Reta 13"/>
          <p:cNvCxnSpPr>
            <a:stCxn id="6" idx="1"/>
          </p:cNvCxnSpPr>
          <p:nvPr/>
        </p:nvCxnSpPr>
        <p:spPr>
          <a:xfrm flipH="1" flipV="1">
            <a:off x="4127269" y="3168729"/>
            <a:ext cx="582069" cy="820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p:nvPr/>
        </p:nvCxnSpPr>
        <p:spPr>
          <a:xfrm flipV="1">
            <a:off x="5167582" y="2429724"/>
            <a:ext cx="222016" cy="6383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p:cNvCxnSpPr/>
          <p:nvPr/>
        </p:nvCxnSpPr>
        <p:spPr>
          <a:xfrm>
            <a:off x="5309048" y="3418393"/>
            <a:ext cx="4299647" cy="28432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4540682" y="4924815"/>
            <a:ext cx="2006090" cy="369332"/>
          </a:xfrm>
          <a:prstGeom prst="rect">
            <a:avLst/>
          </a:prstGeom>
          <a:noFill/>
        </p:spPr>
        <p:txBody>
          <a:bodyPr wrap="square" rtlCol="0">
            <a:spAutoFit/>
          </a:bodyPr>
          <a:lstStyle/>
          <a:p>
            <a:r>
              <a:rPr lang="pt-BR" b="1">
                <a:solidFill>
                  <a:srgbClr val="FF0000"/>
                </a:solidFill>
              </a:rPr>
              <a:t>Dados Derivados</a:t>
            </a:r>
            <a:endParaRPr lang="pt-BR" b="1" dirty="0">
              <a:solidFill>
                <a:srgbClr val="FF0000"/>
              </a:solidFill>
            </a:endParaRPr>
          </a:p>
        </p:txBody>
      </p:sp>
      <p:cxnSp>
        <p:nvCxnSpPr>
          <p:cNvPr id="22" name="Conector de Seta Reta 21"/>
          <p:cNvCxnSpPr/>
          <p:nvPr/>
        </p:nvCxnSpPr>
        <p:spPr>
          <a:xfrm flipH="1">
            <a:off x="10377061" y="4418359"/>
            <a:ext cx="638723" cy="6041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m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5894" y="6064124"/>
            <a:ext cx="4330700" cy="711200"/>
          </a:xfrm>
          <a:prstGeom prst="rect">
            <a:avLst/>
          </a:prstGeom>
        </p:spPr>
      </p:pic>
      <p:sp>
        <p:nvSpPr>
          <p:cNvPr id="27" name="Retângulo 26"/>
          <p:cNvSpPr/>
          <p:nvPr/>
        </p:nvSpPr>
        <p:spPr>
          <a:xfrm>
            <a:off x="8274205" y="5022495"/>
            <a:ext cx="2130812" cy="1739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p:cNvSpPr txBox="1"/>
          <p:nvPr/>
        </p:nvSpPr>
        <p:spPr>
          <a:xfrm>
            <a:off x="10529462" y="4201427"/>
            <a:ext cx="952578" cy="369332"/>
          </a:xfrm>
          <a:prstGeom prst="rect">
            <a:avLst/>
          </a:prstGeom>
          <a:noFill/>
        </p:spPr>
        <p:txBody>
          <a:bodyPr wrap="square" rtlCol="0">
            <a:spAutoFit/>
          </a:bodyPr>
          <a:lstStyle/>
          <a:p>
            <a:r>
              <a:rPr lang="pt-BR" b="1">
                <a:solidFill>
                  <a:srgbClr val="FF0000"/>
                </a:solidFill>
              </a:rPr>
              <a:t>Outlier</a:t>
            </a:r>
            <a:endParaRPr lang="pt-BR" b="1" dirty="0">
              <a:solidFill>
                <a:srgbClr val="FF0000"/>
              </a:solidFill>
            </a:endParaRPr>
          </a:p>
        </p:txBody>
      </p:sp>
      <p:cxnSp>
        <p:nvCxnSpPr>
          <p:cNvPr id="30" name="Conector de Seta Reta 29"/>
          <p:cNvCxnSpPr/>
          <p:nvPr/>
        </p:nvCxnSpPr>
        <p:spPr>
          <a:xfrm flipH="1">
            <a:off x="5290365" y="5294147"/>
            <a:ext cx="18683" cy="9674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5943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Processos de KDD</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r>
              <a:rPr lang="pt-BR" sz="2800" dirty="0">
                <a:solidFill>
                  <a:srgbClr val="FF0000"/>
                </a:solidFill>
              </a:rPr>
              <a:t>Transformação</a:t>
            </a:r>
            <a:endParaRPr lang="pt-BR" dirty="0">
              <a:solidFill>
                <a:srgbClr val="FF0000"/>
              </a:solidFill>
            </a:endParaRPr>
          </a:p>
          <a:p>
            <a:endParaRPr lang="pt-BR" dirty="0">
              <a:solidFill>
                <a:schemeClr val="tx1"/>
              </a:solidFill>
            </a:endParaRPr>
          </a:p>
          <a:p>
            <a:r>
              <a:rPr lang="pt-BR" sz="2400" dirty="0">
                <a:solidFill>
                  <a:schemeClr val="tx1"/>
                </a:solidFill>
              </a:rPr>
              <a:t>Algumas vezes certos atributos devem ser transformados para que sejam entradas corretas para certos algoritmos ou devem ser colocados em outra escala para refletir um resultado melhor. Um exemplo desta transformação é a normalização dos dados.</a:t>
            </a:r>
          </a:p>
          <a:p>
            <a:endParaRPr lang="pt-BR" dirty="0">
              <a:solidFill>
                <a:schemeClr val="tx1"/>
              </a:solidFill>
            </a:endParaRPr>
          </a:p>
          <a:p>
            <a:r>
              <a:rPr lang="pt-BR" b="1" dirty="0">
                <a:solidFill>
                  <a:schemeClr val="tx1"/>
                </a:solidFill>
              </a:rPr>
              <a:t>Exemplo: Valores Normalizados</a:t>
            </a:r>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56" y="1219382"/>
            <a:ext cx="10903901" cy="2152987"/>
          </a:xfrm>
          <a:prstGeom prst="rect">
            <a:avLst/>
          </a:prstGeom>
        </p:spPr>
      </p:pic>
      <p:sp>
        <p:nvSpPr>
          <p:cNvPr id="3" name="Retângulo 2"/>
          <p:cNvSpPr/>
          <p:nvPr/>
        </p:nvSpPr>
        <p:spPr>
          <a:xfrm>
            <a:off x="5287350" y="1360449"/>
            <a:ext cx="1616928" cy="1851102"/>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0675" y="5797918"/>
            <a:ext cx="2197100" cy="1066800"/>
          </a:xfrm>
          <a:prstGeom prst="rect">
            <a:avLst/>
          </a:prstGeom>
        </p:spPr>
      </p:pic>
      <mc:AlternateContent xmlns:mc="http://schemas.openxmlformats.org/markup-compatibility/2006" xmlns:a14="http://schemas.microsoft.com/office/drawing/2010/main">
        <mc:Choice Requires="a14">
          <p:sp>
            <p:nvSpPr>
              <p:cNvPr id="5" name="CaixaDeTexto 4"/>
              <p:cNvSpPr txBox="1"/>
              <p:nvPr/>
            </p:nvSpPr>
            <p:spPr>
              <a:xfrm>
                <a:off x="6086506" y="6082068"/>
                <a:ext cx="5829096"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𝑉𝑎𝑙𝑜𝑟</m:t>
                      </m:r>
                      <m:r>
                        <a:rPr lang="en-US" b="0" i="1" smtClean="0">
                          <a:latin typeface="Cambria Math" charset="0"/>
                        </a:rPr>
                        <m:t> </m:t>
                      </m:r>
                      <m:r>
                        <a:rPr lang="en-US" b="0" i="1" smtClean="0">
                          <a:latin typeface="Cambria Math" charset="0"/>
                        </a:rPr>
                        <m:t>𝑁𝑜𝑟𝑚𝑎𝑙𝑖𝑧𝑎𝑑𝑜</m:t>
                      </m:r>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m:t>
                          </m:r>
                          <m:r>
                            <a:rPr lang="en-US" b="0" i="1" smtClean="0">
                              <a:latin typeface="Cambria Math" charset="0"/>
                            </a:rPr>
                            <m:t>𝑉𝑎𝑙𝑜𝑟</m:t>
                          </m:r>
                          <m:r>
                            <a:rPr lang="en-US" b="0" i="1" smtClean="0">
                              <a:latin typeface="Cambria Math" charset="0"/>
                            </a:rPr>
                            <m:t> </m:t>
                          </m:r>
                          <m:r>
                            <a:rPr lang="en-US" b="0" i="1" smtClean="0">
                              <a:latin typeface="Cambria Math" charset="0"/>
                            </a:rPr>
                            <m:t>𝑂𝑟𝑖𝑔𝑖𝑛𝑎𝑙</m:t>
                          </m:r>
                          <m:r>
                            <a:rPr lang="en-US" b="0" i="1" smtClean="0">
                              <a:latin typeface="Cambria Math" charset="0"/>
                            </a:rPr>
                            <m:t> −</m:t>
                          </m:r>
                          <m:r>
                            <a:rPr lang="en-US" b="0" i="1" smtClean="0">
                              <a:latin typeface="Cambria Math" charset="0"/>
                            </a:rPr>
                            <m:t>𝑉𝑎𝑙𝑜𝑟</m:t>
                          </m:r>
                          <m:r>
                            <a:rPr lang="en-US" b="0" i="1" smtClean="0">
                              <a:latin typeface="Cambria Math" charset="0"/>
                            </a:rPr>
                            <m:t> </m:t>
                          </m:r>
                          <m:r>
                            <a:rPr lang="en-US" b="0" i="1" smtClean="0">
                              <a:latin typeface="Cambria Math" charset="0"/>
                            </a:rPr>
                            <m:t>𝑀</m:t>
                          </m:r>
                          <m:r>
                            <a:rPr lang="en-US" b="0" i="1" smtClean="0">
                              <a:latin typeface="Cambria Math" charset="0"/>
                            </a:rPr>
                            <m:t>í</m:t>
                          </m:r>
                          <m:r>
                            <a:rPr lang="en-US" b="0" i="1" smtClean="0">
                              <a:latin typeface="Cambria Math" charset="0"/>
                            </a:rPr>
                            <m:t>𝑛𝑖𝑚𝑜</m:t>
                          </m:r>
                          <m:r>
                            <a:rPr lang="en-US" b="0" i="1" smtClean="0">
                              <a:latin typeface="Cambria Math" charset="0"/>
                            </a:rPr>
                            <m:t>)</m:t>
                          </m:r>
                        </m:num>
                        <m:den>
                          <m:r>
                            <a:rPr lang="en-US" b="0" i="1" smtClean="0">
                              <a:latin typeface="Cambria Math" charset="0"/>
                            </a:rPr>
                            <m:t>(</m:t>
                          </m:r>
                          <m:r>
                            <a:rPr lang="en-US" b="0" i="1" smtClean="0">
                              <a:latin typeface="Cambria Math" charset="0"/>
                            </a:rPr>
                            <m:t>𝑉𝑎𝑙𝑜𝑟</m:t>
                          </m:r>
                          <m:r>
                            <a:rPr lang="en-US" b="0" i="1" smtClean="0">
                              <a:latin typeface="Cambria Math" charset="0"/>
                            </a:rPr>
                            <m:t> </m:t>
                          </m:r>
                          <m:r>
                            <a:rPr lang="en-US" b="0" i="1" smtClean="0">
                              <a:latin typeface="Cambria Math" charset="0"/>
                            </a:rPr>
                            <m:t>𝑀</m:t>
                          </m:r>
                          <m:r>
                            <a:rPr lang="en-US" b="0" i="1" smtClean="0">
                              <a:latin typeface="Cambria Math" charset="0"/>
                            </a:rPr>
                            <m:t>á</m:t>
                          </m:r>
                          <m:r>
                            <a:rPr lang="en-US" b="0" i="1" smtClean="0">
                              <a:latin typeface="Cambria Math" charset="0"/>
                            </a:rPr>
                            <m:t>𝑥𝑖𝑚𝑜</m:t>
                          </m:r>
                          <m:r>
                            <a:rPr lang="en-US" b="0" i="1" smtClean="0">
                              <a:latin typeface="Cambria Math" charset="0"/>
                            </a:rPr>
                            <m:t> −</m:t>
                          </m:r>
                          <m:r>
                            <a:rPr lang="en-US" b="0" i="1" smtClean="0">
                              <a:latin typeface="Cambria Math" charset="0"/>
                            </a:rPr>
                            <m:t>𝑉𝑎𝑙𝑜𝑟</m:t>
                          </m:r>
                          <m:r>
                            <a:rPr lang="en-US" b="0" i="1" smtClean="0">
                              <a:latin typeface="Cambria Math" charset="0"/>
                            </a:rPr>
                            <m:t> </m:t>
                          </m:r>
                          <m:r>
                            <a:rPr lang="en-US" b="0" i="1" smtClean="0">
                              <a:latin typeface="Cambria Math" charset="0"/>
                            </a:rPr>
                            <m:t>𝑀</m:t>
                          </m:r>
                          <m:r>
                            <a:rPr lang="en-US" b="0" i="1" smtClean="0">
                              <a:latin typeface="Cambria Math" charset="0"/>
                            </a:rPr>
                            <m:t>í</m:t>
                          </m:r>
                          <m:r>
                            <a:rPr lang="en-US" b="0" i="1" smtClean="0">
                              <a:latin typeface="Cambria Math" charset="0"/>
                            </a:rPr>
                            <m:t>𝑛𝑖𝑚𝑜</m:t>
                          </m:r>
                          <m:r>
                            <a:rPr lang="en-US" b="0" i="1" smtClean="0">
                              <a:latin typeface="Cambria Math" charset="0"/>
                            </a:rPr>
                            <m:t>)</m:t>
                          </m:r>
                        </m:den>
                      </m:f>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6086506" y="6082068"/>
                <a:ext cx="5829096" cy="576761"/>
              </a:xfrm>
              <a:prstGeom prst="rect">
                <a:avLst/>
              </a:prstGeom>
              <a:blipFill>
                <a:blip r:embed="rId6"/>
                <a:stretch>
                  <a:fillRect l="-435" t="-6522" r="-870" b="-19565"/>
                </a:stretch>
              </a:blipFill>
            </p:spPr>
            <p:txBody>
              <a:bodyPr/>
              <a:lstStyle/>
              <a:p>
                <a:r>
                  <a:rPr lang="pt-BR">
                    <a:noFill/>
                  </a:rPr>
                  <a:t> </a:t>
                </a:r>
              </a:p>
            </p:txBody>
          </p:sp>
        </mc:Fallback>
      </mc:AlternateContent>
    </p:spTree>
    <p:extLst>
      <p:ext uri="{BB962C8B-B14F-4D97-AF65-F5344CB8AC3E}">
        <p14:creationId xmlns:p14="http://schemas.microsoft.com/office/powerpoint/2010/main" val="20107677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Processos de KDD</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r>
              <a:rPr lang="pt-BR" sz="2800" dirty="0">
                <a:solidFill>
                  <a:srgbClr val="FF0000"/>
                </a:solidFill>
              </a:rPr>
              <a:t>Data Mining</a:t>
            </a:r>
            <a:endParaRPr lang="pt-BR" dirty="0">
              <a:solidFill>
                <a:srgbClr val="FF0000"/>
              </a:solidFill>
            </a:endParaRPr>
          </a:p>
          <a:p>
            <a:endParaRPr lang="pt-BR" dirty="0">
              <a:solidFill>
                <a:schemeClr val="tx1"/>
              </a:solidFill>
            </a:endParaRPr>
          </a:p>
          <a:p>
            <a:r>
              <a:rPr lang="pt-BR" sz="3200" dirty="0">
                <a:solidFill>
                  <a:schemeClr val="tx1"/>
                </a:solidFill>
              </a:rPr>
              <a:t>É a aplicação de técnicas que efetivamente encontram informações úteis.</a:t>
            </a:r>
          </a:p>
          <a:p>
            <a:endParaRPr lang="pt-BR" sz="3200" dirty="0">
              <a:solidFill>
                <a:schemeClr val="tx1"/>
              </a:solidFill>
            </a:endParaRPr>
          </a:p>
          <a:p>
            <a:r>
              <a:rPr lang="pt-BR" sz="3200" dirty="0">
                <a:solidFill>
                  <a:schemeClr val="tx1"/>
                </a:solidFill>
              </a:rPr>
              <a:t>Será visto nos próximos tópicos.</a:t>
            </a:r>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56" y="1219382"/>
            <a:ext cx="10903901" cy="2152987"/>
          </a:xfrm>
          <a:prstGeom prst="rect">
            <a:avLst/>
          </a:prstGeom>
        </p:spPr>
      </p:pic>
      <p:sp>
        <p:nvSpPr>
          <p:cNvPr id="3" name="Retângulo 2"/>
          <p:cNvSpPr/>
          <p:nvPr/>
        </p:nvSpPr>
        <p:spPr>
          <a:xfrm>
            <a:off x="7253310" y="1360449"/>
            <a:ext cx="1616928" cy="1851102"/>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457745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Processos de KDD</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r>
              <a:rPr lang="pt-BR" sz="2800" dirty="0">
                <a:solidFill>
                  <a:srgbClr val="FF0000"/>
                </a:solidFill>
              </a:rPr>
              <a:t>Interpretação</a:t>
            </a:r>
            <a:endParaRPr lang="pt-BR" dirty="0">
              <a:solidFill>
                <a:srgbClr val="FF0000"/>
              </a:solidFill>
            </a:endParaRPr>
          </a:p>
          <a:p>
            <a:endParaRPr lang="pt-BR" dirty="0">
              <a:solidFill>
                <a:schemeClr val="tx1"/>
              </a:solidFill>
            </a:endParaRPr>
          </a:p>
          <a:p>
            <a:r>
              <a:rPr lang="pt-BR" sz="3200" dirty="0">
                <a:solidFill>
                  <a:schemeClr val="tx1"/>
                </a:solidFill>
              </a:rPr>
              <a:t>Esta é mais uma fase que deve ser feita em conjunto com um ou mais especialistas no assunto. O conhecimento adquirido com a </a:t>
            </a:r>
            <a:r>
              <a:rPr lang="pt-BR" sz="3200" dirty="0" err="1">
                <a:solidFill>
                  <a:schemeClr val="tx1"/>
                </a:solidFill>
              </a:rPr>
              <a:t>técnica</a:t>
            </a:r>
            <a:r>
              <a:rPr lang="pt-BR" sz="3200" dirty="0">
                <a:solidFill>
                  <a:schemeClr val="tx1"/>
                </a:solidFill>
              </a:rPr>
              <a:t> de data mining deve ser interpretado e avaliado para que o objetivo final seja alcançado. </a:t>
            </a:r>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56" y="1219382"/>
            <a:ext cx="10903901" cy="2152987"/>
          </a:xfrm>
          <a:prstGeom prst="rect">
            <a:avLst/>
          </a:prstGeom>
        </p:spPr>
      </p:pic>
      <p:sp>
        <p:nvSpPr>
          <p:cNvPr id="3" name="Retângulo 2"/>
          <p:cNvSpPr/>
          <p:nvPr/>
        </p:nvSpPr>
        <p:spPr>
          <a:xfrm>
            <a:off x="9162120" y="1360449"/>
            <a:ext cx="1616928" cy="1851102"/>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967149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Data Mining ou Mineração de Dados é a extração não-trivial de informações úteis, é a exploração e análise, por meio automático ou </a:t>
            </a:r>
            <a:r>
              <a:rPr lang="pt-BR" sz="2800" dirty="0" err="1">
                <a:solidFill>
                  <a:schemeClr val="tx1"/>
                </a:solidFill>
              </a:rPr>
              <a:t>semi-automático</a:t>
            </a:r>
            <a:r>
              <a:rPr lang="pt-BR" sz="2800" dirty="0">
                <a:solidFill>
                  <a:schemeClr val="tx1"/>
                </a:solidFill>
              </a:rPr>
              <a:t> em grandes bases de dados a fim de descobrir padrões.</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chemeClr val="tx1"/>
              </a:solidFill>
            </a:endParaRP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O que </a:t>
            </a:r>
            <a:r>
              <a:rPr lang="pt-BR" sz="2800" b="1" dirty="0">
                <a:solidFill>
                  <a:srgbClr val="FF0000"/>
                </a:solidFill>
              </a:rPr>
              <a:t>NÃO É</a:t>
            </a:r>
            <a:r>
              <a:rPr lang="pt-BR" sz="2800" dirty="0">
                <a:solidFill>
                  <a:schemeClr val="tx1"/>
                </a:solidFill>
              </a:rPr>
              <a:t> minerar Dados</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		Buscar um nome em uma base de dados;</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		Filtrar todos os produtos mais vendidos</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chemeClr val="tx1"/>
              </a:solidFill>
            </a:endParaRP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O que </a:t>
            </a:r>
            <a:r>
              <a:rPr lang="pt-BR" sz="2800" b="1" dirty="0">
                <a:solidFill>
                  <a:srgbClr val="FF0000"/>
                </a:solidFill>
              </a:rPr>
              <a:t>É</a:t>
            </a:r>
            <a:r>
              <a:rPr lang="pt-BR" sz="2800" dirty="0">
                <a:solidFill>
                  <a:schemeClr val="tx1"/>
                </a:solidFill>
              </a:rPr>
              <a:t> minerar Dados</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		Agrupar documentos similares;</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		Inferir valores a uma variável dependendo do valor de outras</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chemeClr val="tx1"/>
                </a:solidFill>
              </a:rPr>
              <a:t>		Descobrir se um contribuinte é um sonegador em potencial</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chemeClr val="tx1"/>
              </a:solidFill>
            </a:endParaRPr>
          </a:p>
        </p:txBody>
      </p:sp>
    </p:spTree>
    <p:extLst>
      <p:ext uri="{BB962C8B-B14F-4D97-AF65-F5344CB8AC3E}">
        <p14:creationId xmlns:p14="http://schemas.microsoft.com/office/powerpoint/2010/main" val="17176879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rgbClr val="FF0000"/>
                </a:solidFill>
              </a:rPr>
              <a:t>As Tarefas da Mineração de Dados</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rgbClr val="FF0000"/>
                </a:solidFill>
              </a:rPr>
              <a:t>podem ser de dois Tipos:</a:t>
            </a:r>
          </a:p>
        </p:txBody>
      </p:sp>
      <p:graphicFrame>
        <p:nvGraphicFramePr>
          <p:cNvPr id="15" name="Diagrama 14"/>
          <p:cNvGraphicFramePr/>
          <p:nvPr>
            <p:extLst>
              <p:ext uri="{D42A27DB-BD31-4B8C-83A1-F6EECF244321}">
                <p14:modId xmlns:p14="http://schemas.microsoft.com/office/powerpoint/2010/main" val="1753534952"/>
              </p:ext>
            </p:extLst>
          </p:nvPr>
        </p:nvGraphicFramePr>
        <p:xfrm>
          <a:off x="2539290" y="1546480"/>
          <a:ext cx="7565573" cy="51888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979535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r>
              <a:rPr lang="pt-BR" sz="2800" dirty="0">
                <a:solidFill>
                  <a:srgbClr val="FF0000"/>
                </a:solidFill>
              </a:rPr>
              <a:t>Principais Tarefas da Mineração de Dados</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chemeClr val="tx1"/>
              </a:solidFill>
            </a:endParaRPr>
          </a:p>
          <a:p>
            <a:pPr marL="514350" indent="-514350">
              <a:buAutoNum type="arabicParenR"/>
            </a:pPr>
            <a:r>
              <a:rPr lang="pt-BR" sz="3600" dirty="0">
                <a:solidFill>
                  <a:schemeClr val="tx1"/>
                </a:solidFill>
              </a:rPr>
              <a:t>Classificação (Preditiva)</a:t>
            </a:r>
          </a:p>
          <a:p>
            <a:pPr marL="514350" indent="-514350">
              <a:buAutoNum type="arabicParenR"/>
            </a:pPr>
            <a:r>
              <a:rPr lang="pt-BR" sz="3600" dirty="0">
                <a:solidFill>
                  <a:schemeClr val="tx1"/>
                </a:solidFill>
              </a:rPr>
              <a:t>Regressão (Preditiva)</a:t>
            </a:r>
          </a:p>
          <a:p>
            <a:pPr marL="514350" indent="-514350">
              <a:buAutoNum type="arabicParenR"/>
            </a:pPr>
            <a:r>
              <a:rPr lang="pt-BR" sz="3600" dirty="0">
                <a:solidFill>
                  <a:schemeClr val="tx1"/>
                </a:solidFill>
              </a:rPr>
              <a:t>Agrupamento (Descritiva)</a:t>
            </a:r>
          </a:p>
          <a:p>
            <a:pPr marL="514350" indent="-514350">
              <a:buAutoNum type="arabicParenR"/>
            </a:pPr>
            <a:r>
              <a:rPr lang="pt-BR" sz="3600" dirty="0">
                <a:solidFill>
                  <a:schemeClr val="tx1"/>
                </a:solidFill>
              </a:rPr>
              <a:t>Associação (Descritiva)</a:t>
            </a:r>
          </a:p>
        </p:txBody>
      </p:sp>
    </p:spTree>
    <p:extLst>
      <p:ext uri="{BB962C8B-B14F-4D97-AF65-F5344CB8AC3E}">
        <p14:creationId xmlns:p14="http://schemas.microsoft.com/office/powerpoint/2010/main" val="3579644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a:t>
            </a:r>
            <a:endParaRPr lang="pt-BR" sz="2800" b="1" dirty="0">
              <a:solidFill>
                <a:srgbClr val="FF0000"/>
              </a:solidFill>
            </a:endParaRPr>
          </a:p>
          <a:p>
            <a:endParaRPr lang="pt-BR" sz="2800" dirty="0">
              <a:solidFill>
                <a:schemeClr val="tx1"/>
              </a:solidFill>
            </a:endParaRPr>
          </a:p>
          <a:p>
            <a:r>
              <a:rPr lang="pt-BR" sz="3600" dirty="0" err="1">
                <a:solidFill>
                  <a:schemeClr val="tx1"/>
                </a:solidFill>
              </a:rPr>
              <a:t>Construção</a:t>
            </a:r>
            <a:r>
              <a:rPr lang="pt-BR" sz="3600" dirty="0">
                <a:solidFill>
                  <a:schemeClr val="tx1"/>
                </a:solidFill>
              </a:rPr>
              <a:t>  de um modelo que possa ser aplicado a dados </a:t>
            </a:r>
            <a:r>
              <a:rPr lang="pt-BR" sz="3600" dirty="0" err="1">
                <a:solidFill>
                  <a:schemeClr val="tx1"/>
                </a:solidFill>
              </a:rPr>
              <a:t>não</a:t>
            </a:r>
            <a:r>
              <a:rPr lang="pt-BR" sz="3600" dirty="0">
                <a:solidFill>
                  <a:schemeClr val="tx1"/>
                </a:solidFill>
              </a:rPr>
              <a:t> classificados visando categorizar os objetos em classes. </a:t>
            </a:r>
          </a:p>
        </p:txBody>
      </p:sp>
    </p:spTree>
    <p:extLst>
      <p:ext uri="{BB962C8B-B14F-4D97-AF65-F5344CB8AC3E}">
        <p14:creationId xmlns:p14="http://schemas.microsoft.com/office/powerpoint/2010/main" val="8664261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a:t>
            </a:r>
            <a:endParaRPr lang="pt-BR" sz="2800" b="1" dirty="0">
              <a:solidFill>
                <a:srgbClr val="FF0000"/>
              </a:solidFill>
            </a:endParaRPr>
          </a:p>
          <a:p>
            <a:endParaRPr lang="pt-BR" sz="2800" dirty="0">
              <a:solidFill>
                <a:schemeClr val="tx1"/>
              </a:solidFill>
            </a:endParaRPr>
          </a:p>
        </p:txBody>
      </p:sp>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401" y="4562212"/>
            <a:ext cx="3340100" cy="2159000"/>
          </a:xfrm>
          <a:prstGeom prst="rect">
            <a:avLst/>
          </a:prstGeom>
        </p:spPr>
      </p:pic>
      <p:pic>
        <p:nvPicPr>
          <p:cNvPr id="5" name="Image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269" y="4795710"/>
            <a:ext cx="3937000" cy="1866900"/>
          </a:xfrm>
          <a:prstGeom prst="rect">
            <a:avLst/>
          </a:prstGeom>
        </p:spPr>
      </p:pic>
      <p:pic>
        <p:nvPicPr>
          <p:cNvPr id="6" name="Imagem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69" y="2101850"/>
            <a:ext cx="3048000" cy="2108200"/>
          </a:xfrm>
          <a:prstGeom prst="rect">
            <a:avLst/>
          </a:prstGeom>
        </p:spPr>
      </p:pic>
      <p:pic>
        <p:nvPicPr>
          <p:cNvPr id="8" name="Imagem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3734" y="2076450"/>
            <a:ext cx="3111500" cy="2159000"/>
          </a:xfrm>
          <a:prstGeom prst="rect">
            <a:avLst/>
          </a:prstGeom>
        </p:spPr>
      </p:pic>
      <p:sp>
        <p:nvSpPr>
          <p:cNvPr id="15" name="CaixaDeTexto 14"/>
          <p:cNvSpPr txBox="1"/>
          <p:nvPr/>
        </p:nvSpPr>
        <p:spPr>
          <a:xfrm>
            <a:off x="2956650" y="2022758"/>
            <a:ext cx="574132" cy="584775"/>
          </a:xfrm>
          <a:prstGeom prst="rect">
            <a:avLst/>
          </a:prstGeom>
          <a:noFill/>
        </p:spPr>
        <p:txBody>
          <a:bodyPr wrap="square" rtlCol="0">
            <a:spAutoFit/>
          </a:bodyPr>
          <a:lstStyle/>
          <a:p>
            <a:r>
              <a:rPr lang="pt-BR" sz="3200" b="1" dirty="0">
                <a:solidFill>
                  <a:srgbClr val="FF0000"/>
                </a:solidFill>
              </a:rPr>
              <a:t>1</a:t>
            </a:r>
            <a:endParaRPr lang="pt-BR" b="1" dirty="0">
              <a:solidFill>
                <a:srgbClr val="FF0000"/>
              </a:solidFill>
            </a:endParaRPr>
          </a:p>
        </p:txBody>
      </p:sp>
      <p:sp>
        <p:nvSpPr>
          <p:cNvPr id="19" name="CaixaDeTexto 18"/>
          <p:cNvSpPr txBox="1"/>
          <p:nvPr/>
        </p:nvSpPr>
        <p:spPr>
          <a:xfrm>
            <a:off x="11174467" y="2003723"/>
            <a:ext cx="574132" cy="584775"/>
          </a:xfrm>
          <a:prstGeom prst="rect">
            <a:avLst/>
          </a:prstGeom>
          <a:noFill/>
        </p:spPr>
        <p:txBody>
          <a:bodyPr wrap="square" rtlCol="0">
            <a:spAutoFit/>
          </a:bodyPr>
          <a:lstStyle/>
          <a:p>
            <a:r>
              <a:rPr lang="pt-BR" sz="3200" b="1" dirty="0">
                <a:solidFill>
                  <a:srgbClr val="FF0000"/>
                </a:solidFill>
              </a:rPr>
              <a:t>3</a:t>
            </a:r>
            <a:endParaRPr lang="pt-BR" b="1" dirty="0">
              <a:solidFill>
                <a:srgbClr val="FF0000"/>
              </a:solidFill>
            </a:endParaRPr>
          </a:p>
        </p:txBody>
      </p:sp>
      <p:sp>
        <p:nvSpPr>
          <p:cNvPr id="20" name="CaixaDeTexto 19"/>
          <p:cNvSpPr txBox="1"/>
          <p:nvPr/>
        </p:nvSpPr>
        <p:spPr>
          <a:xfrm>
            <a:off x="3822627" y="4724419"/>
            <a:ext cx="574132" cy="584775"/>
          </a:xfrm>
          <a:prstGeom prst="rect">
            <a:avLst/>
          </a:prstGeom>
          <a:noFill/>
        </p:spPr>
        <p:txBody>
          <a:bodyPr wrap="square" rtlCol="0">
            <a:spAutoFit/>
          </a:bodyPr>
          <a:lstStyle/>
          <a:p>
            <a:r>
              <a:rPr lang="pt-BR" sz="3200" b="1" dirty="0">
                <a:solidFill>
                  <a:srgbClr val="FF0000"/>
                </a:solidFill>
              </a:rPr>
              <a:t>4</a:t>
            </a:r>
            <a:endParaRPr lang="pt-BR" b="1" dirty="0">
              <a:solidFill>
                <a:srgbClr val="FF0000"/>
              </a:solidFill>
            </a:endParaRPr>
          </a:p>
        </p:txBody>
      </p:sp>
      <p:sp>
        <p:nvSpPr>
          <p:cNvPr id="21" name="CaixaDeTexto 20"/>
          <p:cNvSpPr txBox="1"/>
          <p:nvPr/>
        </p:nvSpPr>
        <p:spPr>
          <a:xfrm>
            <a:off x="7750713" y="4503025"/>
            <a:ext cx="574132" cy="584775"/>
          </a:xfrm>
          <a:prstGeom prst="rect">
            <a:avLst/>
          </a:prstGeom>
          <a:noFill/>
        </p:spPr>
        <p:txBody>
          <a:bodyPr wrap="square" rtlCol="0">
            <a:spAutoFit/>
          </a:bodyPr>
          <a:lstStyle/>
          <a:p>
            <a:r>
              <a:rPr lang="pt-BR" sz="3200" b="1" dirty="0">
                <a:solidFill>
                  <a:srgbClr val="FF0000"/>
                </a:solidFill>
              </a:rPr>
              <a:t>5</a:t>
            </a:r>
            <a:endParaRPr lang="pt-BR" b="1" dirty="0">
              <a:solidFill>
                <a:srgbClr val="FF0000"/>
              </a:solidFill>
            </a:endParaRPr>
          </a:p>
        </p:txBody>
      </p:sp>
      <p:pic>
        <p:nvPicPr>
          <p:cNvPr id="16" name="Imagem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8400" y="2374900"/>
            <a:ext cx="2235200" cy="2108200"/>
          </a:xfrm>
          <a:prstGeom prst="rect">
            <a:avLst/>
          </a:prstGeom>
        </p:spPr>
      </p:pic>
      <p:pic>
        <p:nvPicPr>
          <p:cNvPr id="23" name="Imagem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007" y="4714612"/>
            <a:ext cx="2971800" cy="2006600"/>
          </a:xfrm>
          <a:prstGeom prst="rect">
            <a:avLst/>
          </a:prstGeom>
        </p:spPr>
      </p:pic>
      <p:sp>
        <p:nvSpPr>
          <p:cNvPr id="25" name="CaixaDeTexto 24"/>
          <p:cNvSpPr txBox="1"/>
          <p:nvPr/>
        </p:nvSpPr>
        <p:spPr>
          <a:xfrm>
            <a:off x="11549102" y="4826917"/>
            <a:ext cx="574132" cy="584775"/>
          </a:xfrm>
          <a:prstGeom prst="rect">
            <a:avLst/>
          </a:prstGeom>
          <a:noFill/>
        </p:spPr>
        <p:txBody>
          <a:bodyPr wrap="square" rtlCol="0">
            <a:spAutoFit/>
          </a:bodyPr>
          <a:lstStyle/>
          <a:p>
            <a:r>
              <a:rPr lang="pt-BR" sz="3200" b="1" dirty="0">
                <a:solidFill>
                  <a:srgbClr val="FF0000"/>
                </a:solidFill>
              </a:rPr>
              <a:t>6</a:t>
            </a:r>
            <a:endParaRPr lang="pt-BR" b="1" dirty="0">
              <a:solidFill>
                <a:srgbClr val="FF0000"/>
              </a:solidFill>
            </a:endParaRPr>
          </a:p>
        </p:txBody>
      </p:sp>
      <p:sp>
        <p:nvSpPr>
          <p:cNvPr id="26" name="CaixaDeTexto 25"/>
          <p:cNvSpPr txBox="1"/>
          <p:nvPr/>
        </p:nvSpPr>
        <p:spPr>
          <a:xfrm>
            <a:off x="6859085" y="2360775"/>
            <a:ext cx="574132" cy="584775"/>
          </a:xfrm>
          <a:prstGeom prst="rect">
            <a:avLst/>
          </a:prstGeom>
          <a:noFill/>
        </p:spPr>
        <p:txBody>
          <a:bodyPr wrap="square" rtlCol="0">
            <a:spAutoFit/>
          </a:bodyPr>
          <a:lstStyle/>
          <a:p>
            <a:r>
              <a:rPr lang="pt-BR" sz="3200" b="1" dirty="0">
                <a:solidFill>
                  <a:srgbClr val="FF0000"/>
                </a:solidFill>
              </a:rPr>
              <a:t>2</a:t>
            </a:r>
            <a:endParaRPr lang="pt-BR" b="1" dirty="0">
              <a:solidFill>
                <a:srgbClr val="FF0000"/>
              </a:solidFill>
            </a:endParaRPr>
          </a:p>
        </p:txBody>
      </p:sp>
    </p:spTree>
    <p:extLst>
      <p:ext uri="{BB962C8B-B14F-4D97-AF65-F5344CB8AC3E}">
        <p14:creationId xmlns:p14="http://schemas.microsoft.com/office/powerpoint/2010/main" val="17110355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302528" y="987414"/>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p:txBody>
      </p:sp>
      <p:sp>
        <p:nvSpPr>
          <p:cNvPr id="13" name="CaixaDeTexto 12">
            <a:extLst>
              <a:ext uri="{FF2B5EF4-FFF2-40B4-BE49-F238E27FC236}">
                <a16:creationId xmlns:a16="http://schemas.microsoft.com/office/drawing/2014/main" id="{22F75781-002D-584F-BCCF-DE65284B5E65}"/>
              </a:ext>
            </a:extLst>
          </p:cNvPr>
          <p:cNvSpPr txBox="1"/>
          <p:nvPr/>
        </p:nvSpPr>
        <p:spPr>
          <a:xfrm>
            <a:off x="557395" y="1173490"/>
            <a:ext cx="4551815" cy="461665"/>
          </a:xfrm>
          <a:prstGeom prst="rect">
            <a:avLst/>
          </a:prstGeom>
          <a:noFill/>
        </p:spPr>
        <p:txBody>
          <a:bodyPr wrap="square" rtlCol="0">
            <a:spAutoFit/>
          </a:bodyPr>
          <a:lstStyle/>
          <a:p>
            <a:r>
              <a:rPr lang="pt-BR" sz="2400" b="1" dirty="0">
                <a:solidFill>
                  <a:srgbClr val="FF0000"/>
                </a:solidFill>
              </a:rPr>
              <a:t>Uma Revolução nos dias de hoje</a:t>
            </a:r>
            <a:endParaRPr lang="pt-BR" sz="3600" b="1" dirty="0">
              <a:solidFill>
                <a:srgbClr val="FF0000"/>
              </a:solidFill>
            </a:endParaRPr>
          </a:p>
        </p:txBody>
      </p:sp>
      <p:pic>
        <p:nvPicPr>
          <p:cNvPr id="30" name="Imagem 29">
            <a:extLst>
              <a:ext uri="{FF2B5EF4-FFF2-40B4-BE49-F238E27FC236}">
                <a16:creationId xmlns:a16="http://schemas.microsoft.com/office/drawing/2014/main" id="{349BC816-9BE9-BC45-ABC8-AC1579B1B3B4}"/>
              </a:ext>
            </a:extLst>
          </p:cNvPr>
          <p:cNvPicPr>
            <a:picLocks noChangeAspect="1"/>
          </p:cNvPicPr>
          <p:nvPr/>
        </p:nvPicPr>
        <p:blipFill>
          <a:blip r:embed="rId4"/>
          <a:stretch>
            <a:fillRect/>
          </a:stretch>
        </p:blipFill>
        <p:spPr>
          <a:xfrm>
            <a:off x="2616882" y="1821230"/>
            <a:ext cx="1121742" cy="841307"/>
          </a:xfrm>
          <a:prstGeom prst="rect">
            <a:avLst/>
          </a:prstGeom>
        </p:spPr>
      </p:pic>
      <p:pic>
        <p:nvPicPr>
          <p:cNvPr id="31" name="Imagem 30">
            <a:extLst>
              <a:ext uri="{FF2B5EF4-FFF2-40B4-BE49-F238E27FC236}">
                <a16:creationId xmlns:a16="http://schemas.microsoft.com/office/drawing/2014/main" id="{0D907B9A-C97A-3F42-9BD9-4DF26C8A192B}"/>
              </a:ext>
            </a:extLst>
          </p:cNvPr>
          <p:cNvPicPr>
            <a:picLocks noChangeAspect="1"/>
          </p:cNvPicPr>
          <p:nvPr/>
        </p:nvPicPr>
        <p:blipFill>
          <a:blip r:embed="rId5"/>
          <a:stretch>
            <a:fillRect/>
          </a:stretch>
        </p:blipFill>
        <p:spPr>
          <a:xfrm>
            <a:off x="910162" y="1821230"/>
            <a:ext cx="1404191" cy="789857"/>
          </a:xfrm>
          <a:prstGeom prst="rect">
            <a:avLst/>
          </a:prstGeom>
        </p:spPr>
      </p:pic>
      <p:sp>
        <p:nvSpPr>
          <p:cNvPr id="32" name="CaixaDeTexto 31">
            <a:extLst>
              <a:ext uri="{FF2B5EF4-FFF2-40B4-BE49-F238E27FC236}">
                <a16:creationId xmlns:a16="http://schemas.microsoft.com/office/drawing/2014/main" id="{3729AB8B-DFB3-8C46-ADFB-83CF692BEA30}"/>
              </a:ext>
            </a:extLst>
          </p:cNvPr>
          <p:cNvSpPr txBox="1"/>
          <p:nvPr/>
        </p:nvSpPr>
        <p:spPr>
          <a:xfrm>
            <a:off x="3956196" y="1821230"/>
            <a:ext cx="7965728" cy="923330"/>
          </a:xfrm>
          <a:prstGeom prst="rect">
            <a:avLst/>
          </a:prstGeom>
          <a:noFill/>
        </p:spPr>
        <p:txBody>
          <a:bodyPr wrap="square" rtlCol="0">
            <a:spAutoFit/>
          </a:bodyPr>
          <a:lstStyle/>
          <a:p>
            <a:r>
              <a:rPr lang="pt-BR" dirty="0"/>
              <a:t>Bradesco Inteligência Artificial (BIA) para solucionar dúvidas de gerentes e funcionários e contato com os correntistas do banco. Responder com 90% de precisão a mais de 2,5 milhões de perguntas. </a:t>
            </a:r>
          </a:p>
        </p:txBody>
      </p:sp>
      <p:pic>
        <p:nvPicPr>
          <p:cNvPr id="3" name="Imagem 2">
            <a:extLst>
              <a:ext uri="{FF2B5EF4-FFF2-40B4-BE49-F238E27FC236}">
                <a16:creationId xmlns:a16="http://schemas.microsoft.com/office/drawing/2014/main" id="{9DFAC3C5-5892-8D4D-BD2D-64DFAB93D13B}"/>
              </a:ext>
            </a:extLst>
          </p:cNvPr>
          <p:cNvPicPr>
            <a:picLocks noChangeAspect="1"/>
          </p:cNvPicPr>
          <p:nvPr/>
        </p:nvPicPr>
        <p:blipFill>
          <a:blip r:embed="rId6"/>
          <a:stretch>
            <a:fillRect/>
          </a:stretch>
        </p:blipFill>
        <p:spPr>
          <a:xfrm>
            <a:off x="6237771" y="3077602"/>
            <a:ext cx="1058742" cy="792544"/>
          </a:xfrm>
          <a:prstGeom prst="rect">
            <a:avLst/>
          </a:prstGeom>
        </p:spPr>
      </p:pic>
      <p:sp>
        <p:nvSpPr>
          <p:cNvPr id="33" name="CaixaDeTexto 32">
            <a:extLst>
              <a:ext uri="{FF2B5EF4-FFF2-40B4-BE49-F238E27FC236}">
                <a16:creationId xmlns:a16="http://schemas.microsoft.com/office/drawing/2014/main" id="{E6E40450-E662-E947-AB16-0FBE20ABD54F}"/>
              </a:ext>
            </a:extLst>
          </p:cNvPr>
          <p:cNvSpPr txBox="1"/>
          <p:nvPr/>
        </p:nvSpPr>
        <p:spPr>
          <a:xfrm>
            <a:off x="7194477" y="3289208"/>
            <a:ext cx="4449710" cy="369332"/>
          </a:xfrm>
          <a:prstGeom prst="rect">
            <a:avLst/>
          </a:prstGeom>
          <a:noFill/>
        </p:spPr>
        <p:txBody>
          <a:bodyPr wrap="square" rtlCol="0">
            <a:spAutoFit/>
          </a:bodyPr>
          <a:lstStyle/>
          <a:p>
            <a:r>
              <a:rPr lang="pt-BR" dirty="0"/>
              <a:t>Uso de </a:t>
            </a:r>
            <a:r>
              <a:rPr lang="pt-BR" dirty="0" err="1"/>
              <a:t>bots</a:t>
            </a:r>
            <a:r>
              <a:rPr lang="pt-BR" dirty="0"/>
              <a:t> para atendimento em </a:t>
            </a:r>
            <a:r>
              <a:rPr lang="pt-BR" dirty="0" err="1"/>
              <a:t>call</a:t>
            </a:r>
            <a:r>
              <a:rPr lang="pt-BR" dirty="0"/>
              <a:t> centers</a:t>
            </a:r>
          </a:p>
        </p:txBody>
      </p:sp>
      <p:pic>
        <p:nvPicPr>
          <p:cNvPr id="5" name="Imagem 4">
            <a:extLst>
              <a:ext uri="{FF2B5EF4-FFF2-40B4-BE49-F238E27FC236}">
                <a16:creationId xmlns:a16="http://schemas.microsoft.com/office/drawing/2014/main" id="{1C2A785D-E058-3B49-B85E-2793C01FFF5D}"/>
              </a:ext>
            </a:extLst>
          </p:cNvPr>
          <p:cNvPicPr>
            <a:picLocks noChangeAspect="1"/>
          </p:cNvPicPr>
          <p:nvPr/>
        </p:nvPicPr>
        <p:blipFill>
          <a:blip r:embed="rId7"/>
          <a:stretch>
            <a:fillRect/>
          </a:stretch>
        </p:blipFill>
        <p:spPr>
          <a:xfrm>
            <a:off x="2711631" y="3843326"/>
            <a:ext cx="932244" cy="932244"/>
          </a:xfrm>
          <a:prstGeom prst="rect">
            <a:avLst/>
          </a:prstGeom>
        </p:spPr>
      </p:pic>
      <p:sp>
        <p:nvSpPr>
          <p:cNvPr id="34" name="CaixaDeTexto 33">
            <a:extLst>
              <a:ext uri="{FF2B5EF4-FFF2-40B4-BE49-F238E27FC236}">
                <a16:creationId xmlns:a16="http://schemas.microsoft.com/office/drawing/2014/main" id="{5801E399-3DA4-F340-B6C8-51CAAA1D4B8C}"/>
              </a:ext>
            </a:extLst>
          </p:cNvPr>
          <p:cNvSpPr txBox="1"/>
          <p:nvPr/>
        </p:nvSpPr>
        <p:spPr>
          <a:xfrm>
            <a:off x="3472405" y="4149599"/>
            <a:ext cx="7965728" cy="369332"/>
          </a:xfrm>
          <a:prstGeom prst="rect">
            <a:avLst/>
          </a:prstGeom>
          <a:noFill/>
        </p:spPr>
        <p:txBody>
          <a:bodyPr wrap="square" rtlCol="0">
            <a:spAutoFit/>
          </a:bodyPr>
          <a:lstStyle/>
          <a:p>
            <a:r>
              <a:rPr lang="pt-BR" dirty="0"/>
              <a:t>Cruzamento de dados para detectar problemas de saúde</a:t>
            </a:r>
          </a:p>
        </p:txBody>
      </p:sp>
      <p:pic>
        <p:nvPicPr>
          <p:cNvPr id="16" name="Imagem 15">
            <a:extLst>
              <a:ext uri="{FF2B5EF4-FFF2-40B4-BE49-F238E27FC236}">
                <a16:creationId xmlns:a16="http://schemas.microsoft.com/office/drawing/2014/main" id="{84CB4A8B-6868-4C43-893A-A92F273245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310" y="4953493"/>
            <a:ext cx="2894314" cy="1075456"/>
          </a:xfrm>
          <a:prstGeom prst="rect">
            <a:avLst/>
          </a:prstGeom>
        </p:spPr>
      </p:pic>
      <p:sp>
        <p:nvSpPr>
          <p:cNvPr id="36" name="CaixaDeTexto 35">
            <a:extLst>
              <a:ext uri="{FF2B5EF4-FFF2-40B4-BE49-F238E27FC236}">
                <a16:creationId xmlns:a16="http://schemas.microsoft.com/office/drawing/2014/main" id="{CAF14134-4CB4-7F46-B94B-FF66CABB0EF0}"/>
              </a:ext>
            </a:extLst>
          </p:cNvPr>
          <p:cNvSpPr txBox="1"/>
          <p:nvPr/>
        </p:nvSpPr>
        <p:spPr>
          <a:xfrm>
            <a:off x="3738624" y="5242505"/>
            <a:ext cx="7965728" cy="369332"/>
          </a:xfrm>
          <a:prstGeom prst="rect">
            <a:avLst/>
          </a:prstGeom>
          <a:noFill/>
        </p:spPr>
        <p:txBody>
          <a:bodyPr wrap="square" rtlCol="0">
            <a:spAutoFit/>
          </a:bodyPr>
          <a:lstStyle/>
          <a:p>
            <a:r>
              <a:rPr lang="pt-BR" dirty="0"/>
              <a:t>Recomendação de Produtos</a:t>
            </a:r>
          </a:p>
        </p:txBody>
      </p:sp>
      <p:pic>
        <p:nvPicPr>
          <p:cNvPr id="19" name="Imagem 18">
            <a:extLst>
              <a:ext uri="{FF2B5EF4-FFF2-40B4-BE49-F238E27FC236}">
                <a16:creationId xmlns:a16="http://schemas.microsoft.com/office/drawing/2014/main" id="{A1AC6634-1E16-8648-8286-913464BA01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8558" y="5713969"/>
            <a:ext cx="2702930" cy="1144031"/>
          </a:xfrm>
          <a:prstGeom prst="rect">
            <a:avLst/>
          </a:prstGeom>
        </p:spPr>
      </p:pic>
      <p:sp>
        <p:nvSpPr>
          <p:cNvPr id="38" name="CaixaDeTexto 37">
            <a:extLst>
              <a:ext uri="{FF2B5EF4-FFF2-40B4-BE49-F238E27FC236}">
                <a16:creationId xmlns:a16="http://schemas.microsoft.com/office/drawing/2014/main" id="{F734D9C0-B296-2C41-834A-F353FE16B19F}"/>
              </a:ext>
            </a:extLst>
          </p:cNvPr>
          <p:cNvSpPr txBox="1"/>
          <p:nvPr/>
        </p:nvSpPr>
        <p:spPr>
          <a:xfrm>
            <a:off x="7919756" y="6101318"/>
            <a:ext cx="3377877" cy="369332"/>
          </a:xfrm>
          <a:prstGeom prst="rect">
            <a:avLst/>
          </a:prstGeom>
          <a:noFill/>
        </p:spPr>
        <p:txBody>
          <a:bodyPr wrap="square" rtlCol="0">
            <a:spAutoFit/>
          </a:bodyPr>
          <a:lstStyle/>
          <a:p>
            <a:r>
              <a:rPr lang="pt-BR" dirty="0"/>
              <a:t>Previsão do Tempo</a:t>
            </a:r>
          </a:p>
        </p:txBody>
      </p:sp>
    </p:spTree>
    <p:extLst>
      <p:ext uri="{BB962C8B-B14F-4D97-AF65-F5344CB8AC3E}">
        <p14:creationId xmlns:p14="http://schemas.microsoft.com/office/powerpoint/2010/main" val="6522640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a:hlinkClick r:id="" action="ppaction://noaction">
              <a:snd r:embed="rId3" name="chimes.wav"/>
            </a:hlinkClick>
          </p:cNvPr>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a:t>
            </a:r>
            <a:endParaRPr lang="pt-BR" sz="2800" b="1" dirty="0">
              <a:solidFill>
                <a:srgbClr val="FF0000"/>
              </a:solidFill>
            </a:endParaRPr>
          </a:p>
          <a:p>
            <a:endParaRPr lang="pt-BR" sz="2800" dirty="0">
              <a:solidFill>
                <a:schemeClr val="tx1"/>
              </a:solidFill>
            </a:endParaRPr>
          </a:p>
        </p:txBody>
      </p:sp>
      <p:pic>
        <p:nvPicPr>
          <p:cNvPr id="15" name="Imagem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6457" y="1342501"/>
            <a:ext cx="3162300" cy="2184400"/>
          </a:xfrm>
          <a:prstGeom prst="rect">
            <a:avLst/>
          </a:prstGeom>
        </p:spPr>
      </p:pic>
      <p:pic>
        <p:nvPicPr>
          <p:cNvPr id="16" name="Imagem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141" y="4424218"/>
            <a:ext cx="2374900" cy="2057400"/>
          </a:xfrm>
          <a:prstGeom prst="rect">
            <a:avLst/>
          </a:prstGeom>
        </p:spPr>
      </p:pic>
      <p:pic>
        <p:nvPicPr>
          <p:cNvPr id="17" name="Imagem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815" y="1966240"/>
            <a:ext cx="3378200" cy="2222500"/>
          </a:xfrm>
          <a:prstGeom prst="rect">
            <a:avLst/>
          </a:prstGeom>
        </p:spPr>
      </p:pic>
      <p:pic>
        <p:nvPicPr>
          <p:cNvPr id="18" name="Imagem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115" y="4589037"/>
            <a:ext cx="3517900" cy="2146300"/>
          </a:xfrm>
          <a:prstGeom prst="rect">
            <a:avLst/>
          </a:prstGeom>
        </p:spPr>
      </p:pic>
      <p:pic>
        <p:nvPicPr>
          <p:cNvPr id="19" name="Imagem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9200" y="1733550"/>
            <a:ext cx="3162300" cy="1612900"/>
          </a:xfrm>
          <a:prstGeom prst="rect">
            <a:avLst/>
          </a:prstGeom>
        </p:spPr>
      </p:pic>
      <p:pic>
        <p:nvPicPr>
          <p:cNvPr id="20" name="Imagem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5168" y="4322618"/>
            <a:ext cx="3289300" cy="2260600"/>
          </a:xfrm>
          <a:prstGeom prst="rect">
            <a:avLst/>
          </a:prstGeom>
        </p:spPr>
      </p:pic>
      <p:sp>
        <p:nvSpPr>
          <p:cNvPr id="22" name="CaixaDeTexto 21"/>
          <p:cNvSpPr txBox="1"/>
          <p:nvPr/>
        </p:nvSpPr>
        <p:spPr>
          <a:xfrm>
            <a:off x="2956650" y="2022758"/>
            <a:ext cx="574132" cy="584775"/>
          </a:xfrm>
          <a:prstGeom prst="rect">
            <a:avLst/>
          </a:prstGeom>
          <a:noFill/>
        </p:spPr>
        <p:txBody>
          <a:bodyPr wrap="square" rtlCol="0">
            <a:spAutoFit/>
          </a:bodyPr>
          <a:lstStyle/>
          <a:p>
            <a:r>
              <a:rPr lang="pt-BR" sz="3200" b="1" dirty="0">
                <a:solidFill>
                  <a:srgbClr val="FF0000"/>
                </a:solidFill>
              </a:rPr>
              <a:t>7</a:t>
            </a:r>
            <a:endParaRPr lang="pt-BR" b="1" dirty="0">
              <a:solidFill>
                <a:srgbClr val="FF0000"/>
              </a:solidFill>
            </a:endParaRPr>
          </a:p>
        </p:txBody>
      </p:sp>
      <p:sp>
        <p:nvSpPr>
          <p:cNvPr id="23" name="CaixaDeTexto 22"/>
          <p:cNvSpPr txBox="1"/>
          <p:nvPr/>
        </p:nvSpPr>
        <p:spPr>
          <a:xfrm>
            <a:off x="7388041" y="1288476"/>
            <a:ext cx="574132" cy="584775"/>
          </a:xfrm>
          <a:prstGeom prst="rect">
            <a:avLst/>
          </a:prstGeom>
          <a:noFill/>
        </p:spPr>
        <p:txBody>
          <a:bodyPr wrap="square" rtlCol="0">
            <a:spAutoFit/>
          </a:bodyPr>
          <a:lstStyle/>
          <a:p>
            <a:r>
              <a:rPr lang="pt-BR" sz="3200" b="1" dirty="0">
                <a:solidFill>
                  <a:srgbClr val="FF0000"/>
                </a:solidFill>
              </a:rPr>
              <a:t>8</a:t>
            </a:r>
            <a:endParaRPr lang="pt-BR" b="1" dirty="0">
              <a:solidFill>
                <a:srgbClr val="FF0000"/>
              </a:solidFill>
            </a:endParaRPr>
          </a:p>
        </p:txBody>
      </p:sp>
      <p:sp>
        <p:nvSpPr>
          <p:cNvPr id="24" name="CaixaDeTexto 23"/>
          <p:cNvSpPr txBox="1"/>
          <p:nvPr/>
        </p:nvSpPr>
        <p:spPr>
          <a:xfrm>
            <a:off x="11200613" y="1673852"/>
            <a:ext cx="574132" cy="584775"/>
          </a:xfrm>
          <a:prstGeom prst="rect">
            <a:avLst/>
          </a:prstGeom>
          <a:noFill/>
        </p:spPr>
        <p:txBody>
          <a:bodyPr wrap="square" rtlCol="0">
            <a:spAutoFit/>
          </a:bodyPr>
          <a:lstStyle/>
          <a:p>
            <a:r>
              <a:rPr lang="pt-BR" sz="3200" b="1" dirty="0">
                <a:solidFill>
                  <a:srgbClr val="FF0000"/>
                </a:solidFill>
              </a:rPr>
              <a:t>9</a:t>
            </a:r>
            <a:endParaRPr lang="pt-BR" b="1" dirty="0">
              <a:solidFill>
                <a:srgbClr val="FF0000"/>
              </a:solidFill>
            </a:endParaRPr>
          </a:p>
        </p:txBody>
      </p:sp>
      <p:sp>
        <p:nvSpPr>
          <p:cNvPr id="25" name="CaixaDeTexto 24"/>
          <p:cNvSpPr txBox="1"/>
          <p:nvPr/>
        </p:nvSpPr>
        <p:spPr>
          <a:xfrm>
            <a:off x="3103418" y="4589036"/>
            <a:ext cx="676130" cy="584775"/>
          </a:xfrm>
          <a:prstGeom prst="rect">
            <a:avLst/>
          </a:prstGeom>
          <a:noFill/>
        </p:spPr>
        <p:txBody>
          <a:bodyPr wrap="square" rtlCol="0">
            <a:spAutoFit/>
          </a:bodyPr>
          <a:lstStyle/>
          <a:p>
            <a:r>
              <a:rPr lang="pt-BR" sz="3200" b="1">
                <a:solidFill>
                  <a:srgbClr val="FF0000"/>
                </a:solidFill>
              </a:rPr>
              <a:t>10</a:t>
            </a:r>
            <a:endParaRPr lang="pt-BR" b="1" dirty="0">
              <a:solidFill>
                <a:srgbClr val="FF0000"/>
              </a:solidFill>
            </a:endParaRPr>
          </a:p>
        </p:txBody>
      </p:sp>
      <p:sp>
        <p:nvSpPr>
          <p:cNvPr id="26" name="CaixaDeTexto 25"/>
          <p:cNvSpPr txBox="1"/>
          <p:nvPr/>
        </p:nvSpPr>
        <p:spPr>
          <a:xfrm>
            <a:off x="7051964" y="4325496"/>
            <a:ext cx="623143" cy="584775"/>
          </a:xfrm>
          <a:prstGeom prst="rect">
            <a:avLst/>
          </a:prstGeom>
          <a:noFill/>
        </p:spPr>
        <p:txBody>
          <a:bodyPr wrap="square" rtlCol="0">
            <a:spAutoFit/>
          </a:bodyPr>
          <a:lstStyle/>
          <a:p>
            <a:r>
              <a:rPr lang="pt-BR" sz="3200" b="1" dirty="0">
                <a:solidFill>
                  <a:srgbClr val="FF0000"/>
                </a:solidFill>
              </a:rPr>
              <a:t>11</a:t>
            </a:r>
            <a:endParaRPr lang="pt-BR" b="1" dirty="0">
              <a:solidFill>
                <a:srgbClr val="FF0000"/>
              </a:solidFill>
            </a:endParaRPr>
          </a:p>
        </p:txBody>
      </p:sp>
      <p:sp>
        <p:nvSpPr>
          <p:cNvPr id="27" name="CaixaDeTexto 26"/>
          <p:cNvSpPr txBox="1"/>
          <p:nvPr/>
        </p:nvSpPr>
        <p:spPr>
          <a:xfrm>
            <a:off x="11416145" y="4216688"/>
            <a:ext cx="638323" cy="584775"/>
          </a:xfrm>
          <a:prstGeom prst="rect">
            <a:avLst/>
          </a:prstGeom>
          <a:noFill/>
        </p:spPr>
        <p:txBody>
          <a:bodyPr wrap="square" rtlCol="0">
            <a:spAutoFit/>
          </a:bodyPr>
          <a:lstStyle/>
          <a:p>
            <a:r>
              <a:rPr lang="pt-BR" sz="3200" b="1">
                <a:solidFill>
                  <a:srgbClr val="FF0000"/>
                </a:solidFill>
              </a:rPr>
              <a:t>12</a:t>
            </a:r>
            <a:endParaRPr lang="pt-BR" b="1" dirty="0">
              <a:solidFill>
                <a:srgbClr val="FF0000"/>
              </a:solidFill>
            </a:endParaRPr>
          </a:p>
        </p:txBody>
      </p:sp>
      <p:grpSp>
        <p:nvGrpSpPr>
          <p:cNvPr id="21" name="Agrupar 20">
            <a:extLst>
              <a:ext uri="{FF2B5EF4-FFF2-40B4-BE49-F238E27FC236}">
                <a16:creationId xmlns:a16="http://schemas.microsoft.com/office/drawing/2014/main" id="{62FDBC72-ABF3-DF43-8FE9-80DFA9055D5A}"/>
              </a:ext>
            </a:extLst>
          </p:cNvPr>
          <p:cNvGrpSpPr/>
          <p:nvPr/>
        </p:nvGrpSpPr>
        <p:grpSpPr>
          <a:xfrm>
            <a:off x="9608695" y="15414"/>
            <a:ext cx="1643380" cy="766208"/>
            <a:chOff x="0" y="0"/>
            <a:chExt cx="2483283" cy="700771"/>
          </a:xfrm>
        </p:grpSpPr>
        <p:sp>
          <p:nvSpPr>
            <p:cNvPr id="28" name="Nuvem 27">
              <a:extLst>
                <a:ext uri="{FF2B5EF4-FFF2-40B4-BE49-F238E27FC236}">
                  <a16:creationId xmlns:a16="http://schemas.microsoft.com/office/drawing/2014/main" id="{2A0BE30B-FBF1-604E-9FED-CEBF99F60D9E}"/>
                </a:ext>
              </a:extLst>
            </p:cNvPr>
            <p:cNvSpPr/>
            <p:nvPr/>
          </p:nvSpPr>
          <p:spPr>
            <a:xfrm>
              <a:off x="0" y="0"/>
              <a:ext cx="1991444" cy="623744"/>
            </a:xfrm>
            <a:prstGeom prst="cloud">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29" name="Raio 28">
              <a:extLst>
                <a:ext uri="{FF2B5EF4-FFF2-40B4-BE49-F238E27FC236}">
                  <a16:creationId xmlns:a16="http://schemas.microsoft.com/office/drawing/2014/main" id="{3D48131D-BB27-D34B-86F1-575D73DE7536}"/>
                </a:ext>
              </a:extLst>
            </p:cNvPr>
            <p:cNvSpPr/>
            <p:nvPr/>
          </p:nvSpPr>
          <p:spPr>
            <a:xfrm>
              <a:off x="1869825" y="239253"/>
              <a:ext cx="613458" cy="216117"/>
            </a:xfrm>
            <a:prstGeom prst="lightningBol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30" name="CaixaDeTexto 5">
              <a:extLst>
                <a:ext uri="{FF2B5EF4-FFF2-40B4-BE49-F238E27FC236}">
                  <a16:creationId xmlns:a16="http://schemas.microsoft.com/office/drawing/2014/main" id="{E9C2CDC2-F230-8E4F-AE86-95AA53475DB3}"/>
                </a:ext>
              </a:extLst>
            </p:cNvPr>
            <p:cNvSpPr txBox="1"/>
            <p:nvPr/>
          </p:nvSpPr>
          <p:spPr>
            <a:xfrm>
              <a:off x="214121" y="83551"/>
              <a:ext cx="1575435" cy="617220"/>
            </a:xfrm>
            <a:prstGeom prst="rect">
              <a:avLst/>
            </a:prstGeom>
            <a:noFill/>
          </p:spPr>
          <p:txBody>
            <a:bodyPr wrap="square" rtlCol="0">
              <a:noAutofit/>
            </a:bodyPr>
            <a:lstStyle/>
            <a:p>
              <a:pPr algn="ctr">
                <a:spcAft>
                  <a:spcPts val="0"/>
                </a:spcAft>
              </a:pPr>
              <a:r>
                <a:rPr lang="en-US" sz="1200" b="1" dirty="0" err="1">
                  <a:solidFill>
                    <a:schemeClr val="bg1"/>
                  </a:solidFill>
                  <a:effectLst/>
                  <a:latin typeface="Times New Roman" panose="02020603050405020304" pitchFamily="18" charset="0"/>
                  <a:ea typeface="Times New Roman" panose="02020603050405020304" pitchFamily="18" charset="0"/>
                </a:rPr>
                <a:t>Gostei</a:t>
              </a:r>
              <a:r>
                <a:rPr lang="en-US" sz="1200" b="1" dirty="0">
                  <a:solidFill>
                    <a:schemeClr val="bg1"/>
                  </a:solidFill>
                  <a:effectLst/>
                  <a:latin typeface="Times New Roman" panose="02020603050405020304" pitchFamily="18" charset="0"/>
                  <a:ea typeface="Times New Roman" panose="02020603050405020304" pitchFamily="18" charset="0"/>
                </a:rPr>
                <a:t> </a:t>
              </a:r>
              <a:r>
                <a:rPr lang="en-US" sz="1200" b="1" dirty="0" err="1">
                  <a:solidFill>
                    <a:schemeClr val="bg1"/>
                  </a:solidFill>
                  <a:effectLst/>
                  <a:latin typeface="Times New Roman" panose="02020603050405020304" pitchFamily="18" charset="0"/>
                  <a:ea typeface="Times New Roman" panose="02020603050405020304" pitchFamily="18" charset="0"/>
                </a:rPr>
                <a:t>desse</a:t>
              </a:r>
              <a:r>
                <a:rPr lang="en-US" sz="1200" b="1" dirty="0">
                  <a:solidFill>
                    <a:schemeClr val="bg1"/>
                  </a:solidFill>
                  <a:effectLst/>
                  <a:latin typeface="Times New Roman" panose="02020603050405020304" pitchFamily="18" charset="0"/>
                  <a:ea typeface="Times New Roman" panose="02020603050405020304" pitchFamily="18" charset="0"/>
                </a:rPr>
                <a:t> 12</a:t>
              </a:r>
              <a:endParaRPr lang="pt-BR" sz="1200" b="1" dirty="0">
                <a:solidFill>
                  <a:schemeClr val="bg1"/>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8186124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a:t>
            </a:r>
            <a:endParaRPr lang="pt-BR" sz="2800" b="1" dirty="0">
              <a:solidFill>
                <a:srgbClr val="FF0000"/>
              </a:solidFill>
            </a:endParaRPr>
          </a:p>
          <a:p>
            <a:endParaRPr lang="pt-BR" sz="2800" dirty="0">
              <a:solidFill>
                <a:schemeClr val="tx1"/>
              </a:solidFill>
            </a:endParaRPr>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9150" y="1217229"/>
            <a:ext cx="2971800" cy="2184400"/>
          </a:xfrm>
          <a:prstGeom prst="rect">
            <a:avLst/>
          </a:prstGeom>
        </p:spPr>
      </p:pic>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5850" y="4111336"/>
            <a:ext cx="2705100" cy="2184400"/>
          </a:xfrm>
          <a:prstGeom prst="rect">
            <a:avLst/>
          </a:prstGeom>
        </p:spPr>
      </p:pic>
      <p:pic>
        <p:nvPicPr>
          <p:cNvPr id="4" name="Imagem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157" y="2203670"/>
            <a:ext cx="3365500" cy="2095500"/>
          </a:xfrm>
          <a:prstGeom prst="rect">
            <a:avLst/>
          </a:prstGeom>
        </p:spPr>
      </p:pic>
      <p:pic>
        <p:nvPicPr>
          <p:cNvPr id="5" name="Imagem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663" y="4830338"/>
            <a:ext cx="3937000" cy="1905000"/>
          </a:xfrm>
          <a:prstGeom prst="rect">
            <a:avLst/>
          </a:prstGeom>
        </p:spPr>
      </p:pic>
      <p:pic>
        <p:nvPicPr>
          <p:cNvPr id="6" name="Imagem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3129" y="1217229"/>
            <a:ext cx="3721100" cy="1993900"/>
          </a:xfrm>
          <a:prstGeom prst="rect">
            <a:avLst/>
          </a:prstGeom>
        </p:spPr>
      </p:pic>
      <p:pic>
        <p:nvPicPr>
          <p:cNvPr id="7" name="Imagem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71568" y="4521200"/>
            <a:ext cx="2921000" cy="2184400"/>
          </a:xfrm>
          <a:prstGeom prst="rect">
            <a:avLst/>
          </a:prstGeom>
        </p:spPr>
      </p:pic>
      <p:sp>
        <p:nvSpPr>
          <p:cNvPr id="21" name="CaixaDeTexto 20"/>
          <p:cNvSpPr txBox="1"/>
          <p:nvPr/>
        </p:nvSpPr>
        <p:spPr>
          <a:xfrm>
            <a:off x="3948489" y="2101835"/>
            <a:ext cx="708110" cy="584775"/>
          </a:xfrm>
          <a:prstGeom prst="rect">
            <a:avLst/>
          </a:prstGeom>
          <a:noFill/>
        </p:spPr>
        <p:txBody>
          <a:bodyPr wrap="square" rtlCol="0">
            <a:spAutoFit/>
          </a:bodyPr>
          <a:lstStyle/>
          <a:p>
            <a:r>
              <a:rPr lang="pt-BR" sz="3200" b="1">
                <a:solidFill>
                  <a:srgbClr val="FF0000"/>
                </a:solidFill>
              </a:rPr>
              <a:t>13</a:t>
            </a:r>
            <a:endParaRPr lang="pt-BR" b="1" dirty="0">
              <a:solidFill>
                <a:srgbClr val="FF0000"/>
              </a:solidFill>
            </a:endParaRPr>
          </a:p>
        </p:txBody>
      </p:sp>
      <p:sp>
        <p:nvSpPr>
          <p:cNvPr id="22" name="CaixaDeTexto 21"/>
          <p:cNvSpPr txBox="1"/>
          <p:nvPr/>
        </p:nvSpPr>
        <p:spPr>
          <a:xfrm>
            <a:off x="7527487" y="1167748"/>
            <a:ext cx="708110" cy="584775"/>
          </a:xfrm>
          <a:prstGeom prst="rect">
            <a:avLst/>
          </a:prstGeom>
          <a:noFill/>
        </p:spPr>
        <p:txBody>
          <a:bodyPr wrap="square" rtlCol="0">
            <a:spAutoFit/>
          </a:bodyPr>
          <a:lstStyle/>
          <a:p>
            <a:r>
              <a:rPr lang="pt-BR" sz="3200" b="1" dirty="0">
                <a:solidFill>
                  <a:srgbClr val="FF0000"/>
                </a:solidFill>
              </a:rPr>
              <a:t>14</a:t>
            </a:r>
            <a:endParaRPr lang="pt-BR" b="1" dirty="0">
              <a:solidFill>
                <a:srgbClr val="FF0000"/>
              </a:solidFill>
            </a:endParaRPr>
          </a:p>
        </p:txBody>
      </p:sp>
      <p:sp>
        <p:nvSpPr>
          <p:cNvPr id="23" name="CaixaDeTexto 22"/>
          <p:cNvSpPr txBox="1"/>
          <p:nvPr/>
        </p:nvSpPr>
        <p:spPr>
          <a:xfrm>
            <a:off x="11515924" y="1187492"/>
            <a:ext cx="708110" cy="584775"/>
          </a:xfrm>
          <a:prstGeom prst="rect">
            <a:avLst/>
          </a:prstGeom>
          <a:noFill/>
        </p:spPr>
        <p:txBody>
          <a:bodyPr wrap="square" rtlCol="0">
            <a:spAutoFit/>
          </a:bodyPr>
          <a:lstStyle/>
          <a:p>
            <a:r>
              <a:rPr lang="pt-BR" sz="3200" b="1" dirty="0">
                <a:solidFill>
                  <a:srgbClr val="FF0000"/>
                </a:solidFill>
              </a:rPr>
              <a:t>15</a:t>
            </a:r>
            <a:endParaRPr lang="pt-BR" b="1" dirty="0">
              <a:solidFill>
                <a:srgbClr val="FF0000"/>
              </a:solidFill>
            </a:endParaRPr>
          </a:p>
        </p:txBody>
      </p:sp>
      <p:sp>
        <p:nvSpPr>
          <p:cNvPr id="24" name="CaixaDeTexto 23"/>
          <p:cNvSpPr txBox="1"/>
          <p:nvPr/>
        </p:nvSpPr>
        <p:spPr>
          <a:xfrm>
            <a:off x="7600950" y="4299170"/>
            <a:ext cx="708110" cy="584775"/>
          </a:xfrm>
          <a:prstGeom prst="rect">
            <a:avLst/>
          </a:prstGeom>
          <a:noFill/>
        </p:spPr>
        <p:txBody>
          <a:bodyPr wrap="square" rtlCol="0">
            <a:spAutoFit/>
          </a:bodyPr>
          <a:lstStyle/>
          <a:p>
            <a:r>
              <a:rPr lang="pt-BR" sz="3200" b="1" dirty="0">
                <a:solidFill>
                  <a:srgbClr val="FF0000"/>
                </a:solidFill>
              </a:rPr>
              <a:t>17</a:t>
            </a:r>
            <a:endParaRPr lang="pt-BR" b="1" dirty="0">
              <a:solidFill>
                <a:srgbClr val="FF0000"/>
              </a:solidFill>
            </a:endParaRPr>
          </a:p>
        </p:txBody>
      </p:sp>
      <p:sp>
        <p:nvSpPr>
          <p:cNvPr id="25" name="CaixaDeTexto 24"/>
          <p:cNvSpPr txBox="1"/>
          <p:nvPr/>
        </p:nvSpPr>
        <p:spPr>
          <a:xfrm>
            <a:off x="3950418" y="4731138"/>
            <a:ext cx="708110" cy="584775"/>
          </a:xfrm>
          <a:prstGeom prst="rect">
            <a:avLst/>
          </a:prstGeom>
          <a:noFill/>
        </p:spPr>
        <p:txBody>
          <a:bodyPr wrap="square" rtlCol="0">
            <a:spAutoFit/>
          </a:bodyPr>
          <a:lstStyle/>
          <a:p>
            <a:r>
              <a:rPr lang="pt-BR" sz="3200" b="1" dirty="0">
                <a:solidFill>
                  <a:srgbClr val="FF0000"/>
                </a:solidFill>
              </a:rPr>
              <a:t>16</a:t>
            </a:r>
            <a:endParaRPr lang="pt-BR" b="1" dirty="0">
              <a:solidFill>
                <a:srgbClr val="FF0000"/>
              </a:solidFill>
            </a:endParaRPr>
          </a:p>
        </p:txBody>
      </p:sp>
      <p:sp>
        <p:nvSpPr>
          <p:cNvPr id="26" name="CaixaDeTexto 25"/>
          <p:cNvSpPr txBox="1"/>
          <p:nvPr/>
        </p:nvSpPr>
        <p:spPr>
          <a:xfrm>
            <a:off x="11547928" y="4483184"/>
            <a:ext cx="708110" cy="584775"/>
          </a:xfrm>
          <a:prstGeom prst="rect">
            <a:avLst/>
          </a:prstGeom>
          <a:noFill/>
        </p:spPr>
        <p:txBody>
          <a:bodyPr wrap="square" rtlCol="0">
            <a:spAutoFit/>
          </a:bodyPr>
          <a:lstStyle/>
          <a:p>
            <a:r>
              <a:rPr lang="pt-BR" sz="3200" b="1" dirty="0">
                <a:solidFill>
                  <a:srgbClr val="FF0000"/>
                </a:solidFill>
              </a:rPr>
              <a:t>18</a:t>
            </a:r>
            <a:endParaRPr lang="pt-BR" b="1" dirty="0">
              <a:solidFill>
                <a:srgbClr val="FF0000"/>
              </a:solidFill>
            </a:endParaRPr>
          </a:p>
        </p:txBody>
      </p:sp>
    </p:spTree>
    <p:extLst>
      <p:ext uri="{BB962C8B-B14F-4D97-AF65-F5344CB8AC3E}">
        <p14:creationId xmlns:p14="http://schemas.microsoft.com/office/powerpoint/2010/main" val="1057514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a:t>
            </a:r>
            <a:endParaRPr lang="pt-BR" sz="2800" dirty="0">
              <a:solidFill>
                <a:schemeClr val="tx1"/>
              </a:solidFill>
            </a:endParaRPr>
          </a:p>
          <a:p>
            <a:r>
              <a:rPr lang="pt-BR" sz="2800" dirty="0">
                <a:solidFill>
                  <a:schemeClr val="tx1"/>
                </a:solidFill>
              </a:rPr>
              <a:t> </a:t>
            </a: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b="1" dirty="0">
              <a:solidFill>
                <a:srgbClr val="FF0000"/>
              </a:solidFill>
            </a:endParaRPr>
          </a:p>
          <a:p>
            <a:r>
              <a:rPr lang="pt-BR" sz="2800" b="1" dirty="0">
                <a:solidFill>
                  <a:srgbClr val="FF0000"/>
                </a:solidFill>
              </a:rPr>
              <a:t>	A</a:t>
            </a:r>
            <a:r>
              <a:rPr lang="pt-BR" sz="2800" dirty="0">
                <a:solidFill>
                  <a:schemeClr val="tx1"/>
                </a:solidFill>
              </a:rPr>
              <a:t> – Agricultor	</a:t>
            </a:r>
            <a:r>
              <a:rPr lang="pt-BR" sz="2800" b="1" dirty="0" err="1">
                <a:solidFill>
                  <a:srgbClr val="FF0000"/>
                </a:solidFill>
              </a:rPr>
              <a:t>P</a:t>
            </a:r>
            <a:r>
              <a:rPr lang="pt-BR" sz="2800" b="1" dirty="0">
                <a:solidFill>
                  <a:srgbClr val="FF0000"/>
                </a:solidFill>
              </a:rPr>
              <a:t> </a:t>
            </a:r>
            <a:r>
              <a:rPr lang="pt-BR" sz="2800" dirty="0">
                <a:solidFill>
                  <a:schemeClr val="tx1"/>
                </a:solidFill>
              </a:rPr>
              <a:t>- Piloto	</a:t>
            </a:r>
            <a:r>
              <a:rPr lang="pt-BR" sz="2800" b="1" dirty="0">
                <a:solidFill>
                  <a:srgbClr val="FF0000"/>
                </a:solidFill>
              </a:rPr>
              <a:t>M </a:t>
            </a:r>
            <a:r>
              <a:rPr lang="pt-BR" sz="2800" dirty="0">
                <a:solidFill>
                  <a:schemeClr val="tx1"/>
                </a:solidFill>
              </a:rPr>
              <a:t>- Motorista de Caminhão</a:t>
            </a:r>
          </a:p>
        </p:txBody>
      </p:sp>
      <p:graphicFrame>
        <p:nvGraphicFramePr>
          <p:cNvPr id="2" name="Tabela 1"/>
          <p:cNvGraphicFramePr>
            <a:graphicFrameLocks noGrp="1"/>
          </p:cNvGraphicFramePr>
          <p:nvPr>
            <p:extLst>
              <p:ext uri="{D42A27DB-BD31-4B8C-83A1-F6EECF244321}">
                <p14:modId xmlns:p14="http://schemas.microsoft.com/office/powerpoint/2010/main" val="756703017"/>
              </p:ext>
            </p:extLst>
          </p:nvPr>
        </p:nvGraphicFramePr>
        <p:xfrm>
          <a:off x="384504" y="2062766"/>
          <a:ext cx="11669968" cy="4079240"/>
        </p:xfrm>
        <a:graphic>
          <a:graphicData uri="http://schemas.openxmlformats.org/drawingml/2006/table">
            <a:tbl>
              <a:tblPr firstRow="1" bandRow="1">
                <a:tableStyleId>{5C22544A-7EE6-4342-B048-85BDC9FD1C3A}</a:tableStyleId>
              </a:tblPr>
              <a:tblGrid>
                <a:gridCol w="1213156">
                  <a:extLst>
                    <a:ext uri="{9D8B030D-6E8A-4147-A177-3AD203B41FA5}">
                      <a16:colId xmlns:a16="http://schemas.microsoft.com/office/drawing/2014/main" val="20000"/>
                    </a:ext>
                  </a:extLst>
                </a:gridCol>
                <a:gridCol w="580934">
                  <a:extLst>
                    <a:ext uri="{9D8B030D-6E8A-4147-A177-3AD203B41FA5}">
                      <a16:colId xmlns:a16="http://schemas.microsoft.com/office/drawing/2014/main" val="20001"/>
                    </a:ext>
                  </a:extLst>
                </a:gridCol>
                <a:gridCol w="580934">
                  <a:extLst>
                    <a:ext uri="{9D8B030D-6E8A-4147-A177-3AD203B41FA5}">
                      <a16:colId xmlns:a16="http://schemas.microsoft.com/office/drawing/2014/main" val="20002"/>
                    </a:ext>
                  </a:extLst>
                </a:gridCol>
                <a:gridCol w="580934">
                  <a:extLst>
                    <a:ext uri="{9D8B030D-6E8A-4147-A177-3AD203B41FA5}">
                      <a16:colId xmlns:a16="http://schemas.microsoft.com/office/drawing/2014/main" val="20003"/>
                    </a:ext>
                  </a:extLst>
                </a:gridCol>
                <a:gridCol w="580934">
                  <a:extLst>
                    <a:ext uri="{9D8B030D-6E8A-4147-A177-3AD203B41FA5}">
                      <a16:colId xmlns:a16="http://schemas.microsoft.com/office/drawing/2014/main" val="20004"/>
                    </a:ext>
                  </a:extLst>
                </a:gridCol>
                <a:gridCol w="580934">
                  <a:extLst>
                    <a:ext uri="{9D8B030D-6E8A-4147-A177-3AD203B41FA5}">
                      <a16:colId xmlns:a16="http://schemas.microsoft.com/office/drawing/2014/main" val="20005"/>
                    </a:ext>
                  </a:extLst>
                </a:gridCol>
                <a:gridCol w="580934">
                  <a:extLst>
                    <a:ext uri="{9D8B030D-6E8A-4147-A177-3AD203B41FA5}">
                      <a16:colId xmlns:a16="http://schemas.microsoft.com/office/drawing/2014/main" val="20006"/>
                    </a:ext>
                  </a:extLst>
                </a:gridCol>
                <a:gridCol w="580934">
                  <a:extLst>
                    <a:ext uri="{9D8B030D-6E8A-4147-A177-3AD203B41FA5}">
                      <a16:colId xmlns:a16="http://schemas.microsoft.com/office/drawing/2014/main" val="20007"/>
                    </a:ext>
                  </a:extLst>
                </a:gridCol>
                <a:gridCol w="580934">
                  <a:extLst>
                    <a:ext uri="{9D8B030D-6E8A-4147-A177-3AD203B41FA5}">
                      <a16:colId xmlns:a16="http://schemas.microsoft.com/office/drawing/2014/main" val="20008"/>
                    </a:ext>
                  </a:extLst>
                </a:gridCol>
                <a:gridCol w="580934">
                  <a:extLst>
                    <a:ext uri="{9D8B030D-6E8A-4147-A177-3AD203B41FA5}">
                      <a16:colId xmlns:a16="http://schemas.microsoft.com/office/drawing/2014/main" val="20009"/>
                    </a:ext>
                  </a:extLst>
                </a:gridCol>
                <a:gridCol w="580934">
                  <a:extLst>
                    <a:ext uri="{9D8B030D-6E8A-4147-A177-3AD203B41FA5}">
                      <a16:colId xmlns:a16="http://schemas.microsoft.com/office/drawing/2014/main" val="20010"/>
                    </a:ext>
                  </a:extLst>
                </a:gridCol>
                <a:gridCol w="580934">
                  <a:extLst>
                    <a:ext uri="{9D8B030D-6E8A-4147-A177-3AD203B41FA5}">
                      <a16:colId xmlns:a16="http://schemas.microsoft.com/office/drawing/2014/main" val="20011"/>
                    </a:ext>
                  </a:extLst>
                </a:gridCol>
                <a:gridCol w="580934">
                  <a:extLst>
                    <a:ext uri="{9D8B030D-6E8A-4147-A177-3AD203B41FA5}">
                      <a16:colId xmlns:a16="http://schemas.microsoft.com/office/drawing/2014/main" val="20012"/>
                    </a:ext>
                  </a:extLst>
                </a:gridCol>
                <a:gridCol w="580934">
                  <a:extLst>
                    <a:ext uri="{9D8B030D-6E8A-4147-A177-3AD203B41FA5}">
                      <a16:colId xmlns:a16="http://schemas.microsoft.com/office/drawing/2014/main" val="20013"/>
                    </a:ext>
                  </a:extLst>
                </a:gridCol>
                <a:gridCol w="580934">
                  <a:extLst>
                    <a:ext uri="{9D8B030D-6E8A-4147-A177-3AD203B41FA5}">
                      <a16:colId xmlns:a16="http://schemas.microsoft.com/office/drawing/2014/main" val="20014"/>
                    </a:ext>
                  </a:extLst>
                </a:gridCol>
                <a:gridCol w="580934">
                  <a:extLst>
                    <a:ext uri="{9D8B030D-6E8A-4147-A177-3AD203B41FA5}">
                      <a16:colId xmlns:a16="http://schemas.microsoft.com/office/drawing/2014/main" val="20015"/>
                    </a:ext>
                  </a:extLst>
                </a:gridCol>
                <a:gridCol w="580934">
                  <a:extLst>
                    <a:ext uri="{9D8B030D-6E8A-4147-A177-3AD203B41FA5}">
                      <a16:colId xmlns:a16="http://schemas.microsoft.com/office/drawing/2014/main" val="20016"/>
                    </a:ext>
                  </a:extLst>
                </a:gridCol>
                <a:gridCol w="580934">
                  <a:extLst>
                    <a:ext uri="{9D8B030D-6E8A-4147-A177-3AD203B41FA5}">
                      <a16:colId xmlns:a16="http://schemas.microsoft.com/office/drawing/2014/main" val="20017"/>
                    </a:ext>
                  </a:extLst>
                </a:gridCol>
                <a:gridCol w="580934">
                  <a:extLst>
                    <a:ext uri="{9D8B030D-6E8A-4147-A177-3AD203B41FA5}">
                      <a16:colId xmlns:a16="http://schemas.microsoft.com/office/drawing/2014/main" val="20018"/>
                    </a:ext>
                  </a:extLst>
                </a:gridCol>
              </a:tblGrid>
              <a:tr h="370840">
                <a:tc>
                  <a:txBody>
                    <a:bodyPr/>
                    <a:lstStyle/>
                    <a:p>
                      <a:endParaRPr lang="pt-BR" dirty="0"/>
                    </a:p>
                  </a:txBody>
                  <a:tcPr/>
                </a:tc>
                <a:tc>
                  <a:txBody>
                    <a:bodyPr/>
                    <a:lstStyle/>
                    <a:p>
                      <a:pPr algn="ctr"/>
                      <a:r>
                        <a:rPr lang="pt-BR" dirty="0"/>
                        <a:t>1</a:t>
                      </a:r>
                    </a:p>
                  </a:txBody>
                  <a:tcPr/>
                </a:tc>
                <a:tc>
                  <a:txBody>
                    <a:bodyPr/>
                    <a:lstStyle/>
                    <a:p>
                      <a:pPr algn="ctr"/>
                      <a:r>
                        <a:rPr lang="pt-BR" dirty="0"/>
                        <a:t>2</a:t>
                      </a:r>
                    </a:p>
                  </a:txBody>
                  <a:tcPr/>
                </a:tc>
                <a:tc>
                  <a:txBody>
                    <a:bodyPr/>
                    <a:lstStyle/>
                    <a:p>
                      <a:pPr algn="ctr"/>
                      <a:r>
                        <a:rPr lang="pt-BR" dirty="0"/>
                        <a:t>3</a:t>
                      </a:r>
                    </a:p>
                  </a:txBody>
                  <a:tcPr/>
                </a:tc>
                <a:tc>
                  <a:txBody>
                    <a:bodyPr/>
                    <a:lstStyle/>
                    <a:p>
                      <a:pPr algn="ctr"/>
                      <a:r>
                        <a:rPr lang="pt-BR" dirty="0"/>
                        <a:t>4</a:t>
                      </a:r>
                    </a:p>
                  </a:txBody>
                  <a:tcPr/>
                </a:tc>
                <a:tc>
                  <a:txBody>
                    <a:bodyPr/>
                    <a:lstStyle/>
                    <a:p>
                      <a:pPr algn="ctr"/>
                      <a:r>
                        <a:rPr lang="pt-BR" dirty="0"/>
                        <a:t>5</a:t>
                      </a:r>
                    </a:p>
                  </a:txBody>
                  <a:tcPr/>
                </a:tc>
                <a:tc>
                  <a:txBody>
                    <a:bodyPr/>
                    <a:lstStyle/>
                    <a:p>
                      <a:pPr algn="ctr"/>
                      <a:r>
                        <a:rPr lang="pt-BR" dirty="0"/>
                        <a:t>6</a:t>
                      </a:r>
                    </a:p>
                  </a:txBody>
                  <a:tcPr/>
                </a:tc>
                <a:tc>
                  <a:txBody>
                    <a:bodyPr/>
                    <a:lstStyle/>
                    <a:p>
                      <a:pPr algn="ctr"/>
                      <a:r>
                        <a:rPr lang="pt-BR" dirty="0"/>
                        <a:t>7</a:t>
                      </a:r>
                    </a:p>
                  </a:txBody>
                  <a:tcPr/>
                </a:tc>
                <a:tc>
                  <a:txBody>
                    <a:bodyPr/>
                    <a:lstStyle/>
                    <a:p>
                      <a:pPr algn="ctr"/>
                      <a:r>
                        <a:rPr lang="pt-BR" dirty="0"/>
                        <a:t>8</a:t>
                      </a:r>
                    </a:p>
                  </a:txBody>
                  <a:tcPr/>
                </a:tc>
                <a:tc>
                  <a:txBody>
                    <a:bodyPr/>
                    <a:lstStyle/>
                    <a:p>
                      <a:pPr algn="ctr"/>
                      <a:r>
                        <a:rPr lang="pt-BR" dirty="0"/>
                        <a:t>9</a:t>
                      </a:r>
                    </a:p>
                  </a:txBody>
                  <a:tcPr/>
                </a:tc>
                <a:tc>
                  <a:txBody>
                    <a:bodyPr/>
                    <a:lstStyle/>
                    <a:p>
                      <a:pPr algn="ctr"/>
                      <a:r>
                        <a:rPr lang="pt-BR" dirty="0"/>
                        <a:t>10</a:t>
                      </a:r>
                    </a:p>
                  </a:txBody>
                  <a:tcPr/>
                </a:tc>
                <a:tc>
                  <a:txBody>
                    <a:bodyPr/>
                    <a:lstStyle/>
                    <a:p>
                      <a:pPr algn="ctr"/>
                      <a:r>
                        <a:rPr lang="pt-BR" dirty="0"/>
                        <a:t>11</a:t>
                      </a:r>
                    </a:p>
                  </a:txBody>
                  <a:tcPr/>
                </a:tc>
                <a:tc>
                  <a:txBody>
                    <a:bodyPr/>
                    <a:lstStyle/>
                    <a:p>
                      <a:pPr algn="ctr"/>
                      <a:r>
                        <a:rPr lang="pt-BR" dirty="0"/>
                        <a:t>12</a:t>
                      </a:r>
                    </a:p>
                  </a:txBody>
                  <a:tcPr/>
                </a:tc>
                <a:tc>
                  <a:txBody>
                    <a:bodyPr/>
                    <a:lstStyle/>
                    <a:p>
                      <a:pPr algn="ctr"/>
                      <a:r>
                        <a:rPr lang="pt-BR" dirty="0"/>
                        <a:t>13</a:t>
                      </a:r>
                    </a:p>
                  </a:txBody>
                  <a:tcPr/>
                </a:tc>
                <a:tc>
                  <a:txBody>
                    <a:bodyPr/>
                    <a:lstStyle/>
                    <a:p>
                      <a:pPr algn="ctr"/>
                      <a:r>
                        <a:rPr lang="pt-BR" dirty="0"/>
                        <a:t>14</a:t>
                      </a:r>
                    </a:p>
                  </a:txBody>
                  <a:tcPr/>
                </a:tc>
                <a:tc>
                  <a:txBody>
                    <a:bodyPr/>
                    <a:lstStyle/>
                    <a:p>
                      <a:pPr algn="ctr"/>
                      <a:r>
                        <a:rPr lang="pt-BR" dirty="0"/>
                        <a:t>15</a:t>
                      </a:r>
                    </a:p>
                  </a:txBody>
                  <a:tcPr/>
                </a:tc>
                <a:tc>
                  <a:txBody>
                    <a:bodyPr/>
                    <a:lstStyle/>
                    <a:p>
                      <a:pPr algn="ctr"/>
                      <a:r>
                        <a:rPr lang="pt-BR" dirty="0"/>
                        <a:t>16</a:t>
                      </a:r>
                    </a:p>
                  </a:txBody>
                  <a:tcPr/>
                </a:tc>
                <a:tc>
                  <a:txBody>
                    <a:bodyPr/>
                    <a:lstStyle/>
                    <a:p>
                      <a:pPr algn="ctr"/>
                      <a:r>
                        <a:rPr lang="pt-BR" dirty="0"/>
                        <a:t>17</a:t>
                      </a:r>
                    </a:p>
                  </a:txBody>
                  <a:tcPr/>
                </a:tc>
                <a:tc>
                  <a:txBody>
                    <a:bodyPr/>
                    <a:lstStyle/>
                    <a:p>
                      <a:pPr algn="ctr"/>
                      <a:r>
                        <a:rPr lang="pt-BR" dirty="0"/>
                        <a:t>18</a:t>
                      </a:r>
                    </a:p>
                  </a:txBody>
                  <a:tcPr/>
                </a:tc>
                <a:extLst>
                  <a:ext uri="{0D108BD9-81ED-4DB2-BD59-A6C34878D82A}">
                    <a16:rowId xmlns:a16="http://schemas.microsoft.com/office/drawing/2014/main" val="10000"/>
                  </a:ext>
                </a:extLst>
              </a:tr>
              <a:tr h="370840">
                <a:tc>
                  <a:txBody>
                    <a:bodyPr/>
                    <a:lstStyle/>
                    <a:p>
                      <a:r>
                        <a:rPr lang="pt-BR" dirty="0"/>
                        <a:t>Chapéu</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0001"/>
                  </a:ext>
                </a:extLst>
              </a:tr>
              <a:tr h="370840">
                <a:tc>
                  <a:txBody>
                    <a:bodyPr/>
                    <a:lstStyle/>
                    <a:p>
                      <a:r>
                        <a:rPr lang="pt-BR" dirty="0"/>
                        <a:t>Campo</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2"/>
                  </a:ext>
                </a:extLst>
              </a:tr>
              <a:tr h="370840">
                <a:tc>
                  <a:txBody>
                    <a:bodyPr/>
                    <a:lstStyle/>
                    <a:p>
                      <a:r>
                        <a:rPr lang="pt-BR" dirty="0"/>
                        <a:t>Avião</a:t>
                      </a: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3"/>
                  </a:ext>
                </a:extLst>
              </a:tr>
              <a:tr h="370840">
                <a:tc>
                  <a:txBody>
                    <a:bodyPr/>
                    <a:lstStyle/>
                    <a:p>
                      <a:r>
                        <a:rPr lang="pt-BR" dirty="0"/>
                        <a:t>Trator</a:t>
                      </a:r>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4"/>
                  </a:ext>
                </a:extLst>
              </a:tr>
              <a:tr h="370840">
                <a:tc>
                  <a:txBody>
                    <a:bodyPr/>
                    <a:lstStyle/>
                    <a:p>
                      <a:r>
                        <a:rPr lang="pt-BR" dirty="0"/>
                        <a:t>Caminhão</a:t>
                      </a: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0005"/>
                  </a:ext>
                </a:extLst>
              </a:tr>
              <a:tr h="370840">
                <a:tc>
                  <a:txBody>
                    <a:bodyPr/>
                    <a:lstStyle/>
                    <a:p>
                      <a:r>
                        <a:rPr lang="pt-BR" dirty="0"/>
                        <a:t>Enxada</a:t>
                      </a:r>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6"/>
                  </a:ext>
                </a:extLst>
              </a:tr>
              <a:tr h="370840">
                <a:tc>
                  <a:txBody>
                    <a:bodyPr/>
                    <a:lstStyle/>
                    <a:p>
                      <a:r>
                        <a:rPr lang="pt-BR" dirty="0"/>
                        <a:t>Cabine</a:t>
                      </a: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extLst>
                  <a:ext uri="{0D108BD9-81ED-4DB2-BD59-A6C34878D82A}">
                    <a16:rowId xmlns:a16="http://schemas.microsoft.com/office/drawing/2014/main" val="10007"/>
                  </a:ext>
                </a:extLst>
              </a:tr>
              <a:tr h="370840">
                <a:tc>
                  <a:txBody>
                    <a:bodyPr/>
                    <a:lstStyle/>
                    <a:p>
                      <a:r>
                        <a:rPr lang="pt-BR" dirty="0"/>
                        <a:t>Óculos</a:t>
                      </a: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8"/>
                  </a:ext>
                </a:extLst>
              </a:tr>
              <a:tr h="370840">
                <a:tc>
                  <a:txBody>
                    <a:bodyPr/>
                    <a:lstStyle/>
                    <a:p>
                      <a:r>
                        <a:rPr lang="pt-BR" dirty="0"/>
                        <a:t>Estrada</a:t>
                      </a: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9"/>
                  </a:ext>
                </a:extLst>
              </a:tr>
              <a:tr h="370840">
                <a:tc>
                  <a:txBody>
                    <a:bodyPr/>
                    <a:lstStyle/>
                    <a:p>
                      <a:r>
                        <a:rPr lang="pt-BR" b="1" dirty="0">
                          <a:solidFill>
                            <a:srgbClr val="FF0000"/>
                          </a:solidFill>
                        </a:rPr>
                        <a:t>CLASSE</a:t>
                      </a:r>
                    </a:p>
                  </a:txBody>
                  <a:tcPr/>
                </a:tc>
                <a:tc>
                  <a:txBody>
                    <a:bodyPr/>
                    <a:lstStyle/>
                    <a:p>
                      <a:pPr algn="ctr"/>
                      <a:r>
                        <a:rPr lang="pt-BR" b="1" dirty="0">
                          <a:solidFill>
                            <a:srgbClr val="FF0000"/>
                          </a:solidFill>
                        </a:rPr>
                        <a:t>A</a:t>
                      </a:r>
                    </a:p>
                  </a:txBody>
                  <a:tcPr/>
                </a:tc>
                <a:tc>
                  <a:txBody>
                    <a:bodyPr/>
                    <a:lstStyle/>
                    <a:p>
                      <a:pPr algn="ctr"/>
                      <a:r>
                        <a:rPr lang="pt-BR" b="1" dirty="0">
                          <a:solidFill>
                            <a:srgbClr val="FF0000"/>
                          </a:solidFill>
                        </a:rPr>
                        <a:t>A</a:t>
                      </a:r>
                    </a:p>
                  </a:txBody>
                  <a:tcPr/>
                </a:tc>
                <a:tc>
                  <a:txBody>
                    <a:bodyPr/>
                    <a:lstStyle/>
                    <a:p>
                      <a:pPr algn="ctr"/>
                      <a:r>
                        <a:rPr lang="pt-BR" b="1" dirty="0">
                          <a:solidFill>
                            <a:srgbClr val="FF0000"/>
                          </a:solidFill>
                        </a:rPr>
                        <a:t>A</a:t>
                      </a:r>
                    </a:p>
                  </a:txBody>
                  <a:tcPr/>
                </a:tc>
                <a:tc>
                  <a:txBody>
                    <a:bodyPr/>
                    <a:lstStyle/>
                    <a:p>
                      <a:pPr algn="ctr"/>
                      <a:r>
                        <a:rPr lang="pt-BR" b="1" dirty="0">
                          <a:solidFill>
                            <a:srgbClr val="FF0000"/>
                          </a:solidFill>
                        </a:rPr>
                        <a:t>A</a:t>
                      </a:r>
                    </a:p>
                  </a:txBody>
                  <a:tcPr/>
                </a:tc>
                <a:tc>
                  <a:txBody>
                    <a:bodyPr/>
                    <a:lstStyle/>
                    <a:p>
                      <a:pPr algn="ctr"/>
                      <a:r>
                        <a:rPr lang="pt-BR" b="1" dirty="0">
                          <a:solidFill>
                            <a:srgbClr val="FF0000"/>
                          </a:solidFill>
                        </a:rPr>
                        <a:t>A</a:t>
                      </a:r>
                    </a:p>
                  </a:txBody>
                  <a:tcPr/>
                </a:tc>
                <a:tc>
                  <a:txBody>
                    <a:bodyPr/>
                    <a:lstStyle/>
                    <a:p>
                      <a:pPr algn="ctr"/>
                      <a:r>
                        <a:rPr lang="pt-BR" b="1" dirty="0">
                          <a:solidFill>
                            <a:srgbClr val="FF0000"/>
                          </a:solidFill>
                        </a:rPr>
                        <a:t>A</a:t>
                      </a:r>
                    </a:p>
                  </a:txBody>
                  <a:tcPr/>
                </a:tc>
                <a:tc>
                  <a:txBody>
                    <a:bodyPr/>
                    <a:lstStyle/>
                    <a:p>
                      <a:pPr algn="ctr"/>
                      <a:r>
                        <a:rPr lang="pt-BR" b="1" dirty="0" err="1">
                          <a:solidFill>
                            <a:srgbClr val="FF0000"/>
                          </a:solidFill>
                        </a:rPr>
                        <a:t>P</a:t>
                      </a:r>
                      <a:endParaRPr lang="pt-BR" b="1" dirty="0">
                        <a:solidFill>
                          <a:srgbClr val="FF0000"/>
                        </a:solidFill>
                      </a:endParaRPr>
                    </a:p>
                  </a:txBody>
                  <a:tcPr/>
                </a:tc>
                <a:tc>
                  <a:txBody>
                    <a:bodyPr/>
                    <a:lstStyle/>
                    <a:p>
                      <a:pPr algn="ctr"/>
                      <a:r>
                        <a:rPr lang="pt-BR" b="1" dirty="0" err="1">
                          <a:solidFill>
                            <a:srgbClr val="FF0000"/>
                          </a:solidFill>
                        </a:rPr>
                        <a:t>P</a:t>
                      </a:r>
                      <a:endParaRPr lang="pt-BR" b="1" dirty="0">
                        <a:solidFill>
                          <a:srgbClr val="FF0000"/>
                        </a:solidFill>
                      </a:endParaRPr>
                    </a:p>
                  </a:txBody>
                  <a:tcPr/>
                </a:tc>
                <a:tc>
                  <a:txBody>
                    <a:bodyPr/>
                    <a:lstStyle/>
                    <a:p>
                      <a:pPr algn="ctr"/>
                      <a:r>
                        <a:rPr lang="pt-BR" b="1" dirty="0" err="1">
                          <a:solidFill>
                            <a:srgbClr val="FF0000"/>
                          </a:solidFill>
                        </a:rPr>
                        <a:t>P</a:t>
                      </a:r>
                      <a:endParaRPr lang="pt-BR" b="1" dirty="0">
                        <a:solidFill>
                          <a:srgbClr val="FF0000"/>
                        </a:solidFill>
                      </a:endParaRPr>
                    </a:p>
                  </a:txBody>
                  <a:tcPr/>
                </a:tc>
                <a:tc>
                  <a:txBody>
                    <a:bodyPr/>
                    <a:lstStyle/>
                    <a:p>
                      <a:pPr algn="ctr"/>
                      <a:r>
                        <a:rPr lang="pt-BR" b="1" dirty="0" err="1">
                          <a:solidFill>
                            <a:srgbClr val="FF0000"/>
                          </a:solidFill>
                        </a:rPr>
                        <a:t>P</a:t>
                      </a:r>
                      <a:endParaRPr lang="pt-BR" b="1" dirty="0">
                        <a:solidFill>
                          <a:srgbClr val="FF0000"/>
                        </a:solidFill>
                      </a:endParaRPr>
                    </a:p>
                  </a:txBody>
                  <a:tcPr/>
                </a:tc>
                <a:tc>
                  <a:txBody>
                    <a:bodyPr/>
                    <a:lstStyle/>
                    <a:p>
                      <a:pPr algn="ctr"/>
                      <a:r>
                        <a:rPr lang="pt-BR" b="1" dirty="0" err="1">
                          <a:solidFill>
                            <a:srgbClr val="FF0000"/>
                          </a:solidFill>
                        </a:rPr>
                        <a:t>P</a:t>
                      </a:r>
                      <a:endParaRPr lang="pt-BR" b="1" dirty="0">
                        <a:solidFill>
                          <a:srgbClr val="FF0000"/>
                        </a:solidFill>
                      </a:endParaRPr>
                    </a:p>
                  </a:txBody>
                  <a:tcPr/>
                </a:tc>
                <a:tc>
                  <a:txBody>
                    <a:bodyPr/>
                    <a:lstStyle/>
                    <a:p>
                      <a:pPr algn="ctr"/>
                      <a:r>
                        <a:rPr lang="pt-BR" b="1" dirty="0" err="1">
                          <a:solidFill>
                            <a:srgbClr val="FF0000"/>
                          </a:solidFill>
                        </a:rPr>
                        <a:t>P</a:t>
                      </a:r>
                      <a:endParaRPr lang="pt-BR" b="1" dirty="0">
                        <a:solidFill>
                          <a:srgbClr val="FF0000"/>
                        </a:solidFill>
                      </a:endParaRPr>
                    </a:p>
                  </a:txBody>
                  <a:tcPr/>
                </a:tc>
                <a:tc>
                  <a:txBody>
                    <a:bodyPr/>
                    <a:lstStyle/>
                    <a:p>
                      <a:pPr algn="ctr"/>
                      <a:r>
                        <a:rPr lang="pt-BR" b="1" dirty="0">
                          <a:solidFill>
                            <a:srgbClr val="FF0000"/>
                          </a:solidFill>
                        </a:rPr>
                        <a:t>M</a:t>
                      </a:r>
                    </a:p>
                  </a:txBody>
                  <a:tcPr/>
                </a:tc>
                <a:tc>
                  <a:txBody>
                    <a:bodyPr/>
                    <a:lstStyle/>
                    <a:p>
                      <a:pPr algn="ctr"/>
                      <a:r>
                        <a:rPr lang="pt-BR" b="1" dirty="0">
                          <a:solidFill>
                            <a:srgbClr val="FF0000"/>
                          </a:solidFill>
                        </a:rPr>
                        <a:t>M</a:t>
                      </a:r>
                    </a:p>
                  </a:txBody>
                  <a:tcPr/>
                </a:tc>
                <a:tc>
                  <a:txBody>
                    <a:bodyPr/>
                    <a:lstStyle/>
                    <a:p>
                      <a:pPr algn="ctr"/>
                      <a:r>
                        <a:rPr lang="pt-BR" b="1" dirty="0">
                          <a:solidFill>
                            <a:srgbClr val="FF0000"/>
                          </a:solidFill>
                        </a:rPr>
                        <a:t>M</a:t>
                      </a:r>
                    </a:p>
                  </a:txBody>
                  <a:tcPr/>
                </a:tc>
                <a:tc>
                  <a:txBody>
                    <a:bodyPr/>
                    <a:lstStyle/>
                    <a:p>
                      <a:pPr algn="ctr"/>
                      <a:r>
                        <a:rPr lang="pt-BR" b="1" dirty="0">
                          <a:solidFill>
                            <a:srgbClr val="FF0000"/>
                          </a:solidFill>
                        </a:rPr>
                        <a:t>M</a:t>
                      </a:r>
                    </a:p>
                  </a:txBody>
                  <a:tcPr/>
                </a:tc>
                <a:tc>
                  <a:txBody>
                    <a:bodyPr/>
                    <a:lstStyle/>
                    <a:p>
                      <a:pPr algn="ctr"/>
                      <a:r>
                        <a:rPr lang="pt-BR" b="1" dirty="0">
                          <a:solidFill>
                            <a:srgbClr val="FF0000"/>
                          </a:solidFill>
                        </a:rPr>
                        <a:t>M</a:t>
                      </a:r>
                    </a:p>
                  </a:txBody>
                  <a:tcPr/>
                </a:tc>
                <a:tc>
                  <a:txBody>
                    <a:bodyPr/>
                    <a:lstStyle/>
                    <a:p>
                      <a:pPr algn="ctr"/>
                      <a:r>
                        <a:rPr lang="pt-BR" b="1" dirty="0">
                          <a:solidFill>
                            <a:srgbClr val="FF0000"/>
                          </a:solidFill>
                        </a:rPr>
                        <a:t>M</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0016195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 – </a:t>
            </a:r>
            <a:r>
              <a:rPr lang="pt-BR" sz="3200" b="1" dirty="0">
                <a:solidFill>
                  <a:srgbClr val="FF0000"/>
                </a:solidFill>
              </a:rPr>
              <a:t>Como essas imagens seriam Classificadas?</a:t>
            </a:r>
            <a:endParaRPr lang="pt-BR" sz="2800" dirty="0">
              <a:solidFill>
                <a:schemeClr val="tx1"/>
              </a:solidFill>
            </a:endParaRPr>
          </a:p>
          <a:p>
            <a:r>
              <a:rPr lang="pt-BR" sz="2800" dirty="0">
                <a:solidFill>
                  <a:schemeClr val="tx1"/>
                </a:solidFill>
              </a:rPr>
              <a:t> </a:t>
            </a: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dirty="0">
              <a:solidFill>
                <a:schemeClr val="tx1"/>
              </a:solidFill>
            </a:endParaRPr>
          </a:p>
          <a:p>
            <a:endParaRPr lang="pt-BR" sz="2800" b="1" dirty="0">
              <a:solidFill>
                <a:srgbClr val="FF0000"/>
              </a:solidFill>
            </a:endParaRPr>
          </a:p>
          <a:p>
            <a:r>
              <a:rPr lang="pt-BR" sz="2800" b="1" dirty="0">
                <a:solidFill>
                  <a:srgbClr val="FF0000"/>
                </a:solidFill>
              </a:rPr>
              <a:t>	A</a:t>
            </a:r>
            <a:r>
              <a:rPr lang="pt-BR" sz="2800" dirty="0">
                <a:solidFill>
                  <a:schemeClr val="tx1"/>
                </a:solidFill>
              </a:rPr>
              <a:t> – Agricultor ?	</a:t>
            </a:r>
            <a:r>
              <a:rPr lang="pt-BR" sz="2800" b="1" dirty="0" err="1">
                <a:solidFill>
                  <a:srgbClr val="FF0000"/>
                </a:solidFill>
              </a:rPr>
              <a:t>P</a:t>
            </a:r>
            <a:r>
              <a:rPr lang="pt-BR" sz="2800" b="1" dirty="0">
                <a:solidFill>
                  <a:srgbClr val="FF0000"/>
                </a:solidFill>
              </a:rPr>
              <a:t> </a:t>
            </a:r>
            <a:r>
              <a:rPr lang="pt-BR" sz="2800" dirty="0">
                <a:solidFill>
                  <a:schemeClr val="tx1"/>
                </a:solidFill>
              </a:rPr>
              <a:t>– Piloto ?	</a:t>
            </a:r>
            <a:r>
              <a:rPr lang="pt-BR" sz="2800" b="1" dirty="0">
                <a:solidFill>
                  <a:srgbClr val="FF0000"/>
                </a:solidFill>
              </a:rPr>
              <a:t>M </a:t>
            </a:r>
            <a:r>
              <a:rPr lang="pt-BR" sz="2800" dirty="0">
                <a:solidFill>
                  <a:schemeClr val="tx1"/>
                </a:solidFill>
              </a:rPr>
              <a:t>- Motorista de Caminhão ?</a:t>
            </a:r>
          </a:p>
        </p:txBody>
      </p:sp>
      <p:graphicFrame>
        <p:nvGraphicFramePr>
          <p:cNvPr id="2" name="Tabela 1"/>
          <p:cNvGraphicFramePr>
            <a:graphicFrameLocks noGrp="1"/>
          </p:cNvGraphicFramePr>
          <p:nvPr>
            <p:extLst>
              <p:ext uri="{D42A27DB-BD31-4B8C-83A1-F6EECF244321}">
                <p14:modId xmlns:p14="http://schemas.microsoft.com/office/powerpoint/2010/main" val="1220036560"/>
              </p:ext>
            </p:extLst>
          </p:nvPr>
        </p:nvGraphicFramePr>
        <p:xfrm>
          <a:off x="384504" y="2062766"/>
          <a:ext cx="3536892" cy="4079240"/>
        </p:xfrm>
        <a:graphic>
          <a:graphicData uri="http://schemas.openxmlformats.org/drawingml/2006/table">
            <a:tbl>
              <a:tblPr firstRow="1" bandRow="1">
                <a:tableStyleId>{5C22544A-7EE6-4342-B048-85BDC9FD1C3A}</a:tableStyleId>
              </a:tblPr>
              <a:tblGrid>
                <a:gridCol w="1213156">
                  <a:extLst>
                    <a:ext uri="{9D8B030D-6E8A-4147-A177-3AD203B41FA5}">
                      <a16:colId xmlns:a16="http://schemas.microsoft.com/office/drawing/2014/main" val="20000"/>
                    </a:ext>
                  </a:extLst>
                </a:gridCol>
                <a:gridCol w="580934">
                  <a:extLst>
                    <a:ext uri="{9D8B030D-6E8A-4147-A177-3AD203B41FA5}">
                      <a16:colId xmlns:a16="http://schemas.microsoft.com/office/drawing/2014/main" val="20001"/>
                    </a:ext>
                  </a:extLst>
                </a:gridCol>
                <a:gridCol w="580934">
                  <a:extLst>
                    <a:ext uri="{9D8B030D-6E8A-4147-A177-3AD203B41FA5}">
                      <a16:colId xmlns:a16="http://schemas.microsoft.com/office/drawing/2014/main" val="20002"/>
                    </a:ext>
                  </a:extLst>
                </a:gridCol>
                <a:gridCol w="580934">
                  <a:extLst>
                    <a:ext uri="{9D8B030D-6E8A-4147-A177-3AD203B41FA5}">
                      <a16:colId xmlns:a16="http://schemas.microsoft.com/office/drawing/2014/main" val="20003"/>
                    </a:ext>
                  </a:extLst>
                </a:gridCol>
                <a:gridCol w="580934">
                  <a:extLst>
                    <a:ext uri="{9D8B030D-6E8A-4147-A177-3AD203B41FA5}">
                      <a16:colId xmlns:a16="http://schemas.microsoft.com/office/drawing/2014/main" val="20004"/>
                    </a:ext>
                  </a:extLst>
                </a:gridCol>
              </a:tblGrid>
              <a:tr h="370840">
                <a:tc>
                  <a:txBody>
                    <a:bodyPr/>
                    <a:lstStyle/>
                    <a:p>
                      <a:endParaRPr lang="pt-BR" dirty="0"/>
                    </a:p>
                  </a:txBody>
                  <a:tcPr/>
                </a:tc>
                <a:tc>
                  <a:txBody>
                    <a:bodyPr/>
                    <a:lstStyle/>
                    <a:p>
                      <a:pPr algn="ctr"/>
                      <a:r>
                        <a:rPr lang="pt-BR" dirty="0"/>
                        <a:t>19</a:t>
                      </a:r>
                    </a:p>
                  </a:txBody>
                  <a:tcPr/>
                </a:tc>
                <a:tc>
                  <a:txBody>
                    <a:bodyPr/>
                    <a:lstStyle/>
                    <a:p>
                      <a:pPr algn="ctr"/>
                      <a:r>
                        <a:rPr lang="pt-BR" dirty="0"/>
                        <a:t>20</a:t>
                      </a:r>
                    </a:p>
                  </a:txBody>
                  <a:tcPr/>
                </a:tc>
                <a:tc>
                  <a:txBody>
                    <a:bodyPr/>
                    <a:lstStyle/>
                    <a:p>
                      <a:pPr algn="ctr"/>
                      <a:r>
                        <a:rPr lang="pt-BR" dirty="0"/>
                        <a:t>21</a:t>
                      </a:r>
                    </a:p>
                  </a:txBody>
                  <a:tcPr/>
                </a:tc>
                <a:tc>
                  <a:txBody>
                    <a:bodyPr/>
                    <a:lstStyle/>
                    <a:p>
                      <a:pPr algn="ctr"/>
                      <a:r>
                        <a:rPr lang="pt-BR" dirty="0"/>
                        <a:t>22</a:t>
                      </a:r>
                    </a:p>
                  </a:txBody>
                  <a:tcPr/>
                </a:tc>
                <a:extLst>
                  <a:ext uri="{0D108BD9-81ED-4DB2-BD59-A6C34878D82A}">
                    <a16:rowId xmlns:a16="http://schemas.microsoft.com/office/drawing/2014/main" val="10000"/>
                  </a:ext>
                </a:extLst>
              </a:tr>
              <a:tr h="370840">
                <a:tc>
                  <a:txBody>
                    <a:bodyPr/>
                    <a:lstStyle/>
                    <a:p>
                      <a:r>
                        <a:rPr lang="pt-BR" dirty="0"/>
                        <a:t>Chapéu</a:t>
                      </a:r>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0001"/>
                  </a:ext>
                </a:extLst>
              </a:tr>
              <a:tr h="370840">
                <a:tc>
                  <a:txBody>
                    <a:bodyPr/>
                    <a:lstStyle/>
                    <a:p>
                      <a:r>
                        <a:rPr lang="pt-BR" dirty="0"/>
                        <a:t>Campo</a:t>
                      </a: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2"/>
                  </a:ext>
                </a:extLst>
              </a:tr>
              <a:tr h="370840">
                <a:tc>
                  <a:txBody>
                    <a:bodyPr/>
                    <a:lstStyle/>
                    <a:p>
                      <a:r>
                        <a:rPr lang="pt-BR" dirty="0"/>
                        <a:t>Avião</a:t>
                      </a:r>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3"/>
                  </a:ext>
                </a:extLst>
              </a:tr>
              <a:tr h="370840">
                <a:tc>
                  <a:txBody>
                    <a:bodyPr/>
                    <a:lstStyle/>
                    <a:p>
                      <a:r>
                        <a:rPr lang="pt-BR" dirty="0"/>
                        <a:t>Trator</a:t>
                      </a:r>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0004"/>
                  </a:ext>
                </a:extLst>
              </a:tr>
              <a:tr h="370840">
                <a:tc>
                  <a:txBody>
                    <a:bodyPr/>
                    <a:lstStyle/>
                    <a:p>
                      <a:r>
                        <a:rPr lang="pt-BR" dirty="0"/>
                        <a:t>Caminhão</a:t>
                      </a:r>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5"/>
                  </a:ext>
                </a:extLst>
              </a:tr>
              <a:tr h="370840">
                <a:tc>
                  <a:txBody>
                    <a:bodyPr/>
                    <a:lstStyle/>
                    <a:p>
                      <a:r>
                        <a:rPr lang="pt-BR" dirty="0"/>
                        <a:t>Enxada</a:t>
                      </a:r>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6"/>
                  </a:ext>
                </a:extLst>
              </a:tr>
              <a:tr h="370840">
                <a:tc>
                  <a:txBody>
                    <a:bodyPr/>
                    <a:lstStyle/>
                    <a:p>
                      <a:r>
                        <a:rPr lang="pt-BR" dirty="0"/>
                        <a:t>Cabine</a:t>
                      </a:r>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tc>
                  <a:txBody>
                    <a:bodyPr/>
                    <a:lstStyle/>
                    <a:p>
                      <a:pPr algn="ctr"/>
                      <a:r>
                        <a:rPr lang="pt-BR" dirty="0" err="1"/>
                        <a:t>X</a:t>
                      </a:r>
                      <a:endParaRPr lang="pt-BR" dirty="0"/>
                    </a:p>
                  </a:txBody>
                  <a:tcPr/>
                </a:tc>
                <a:extLst>
                  <a:ext uri="{0D108BD9-81ED-4DB2-BD59-A6C34878D82A}">
                    <a16:rowId xmlns:a16="http://schemas.microsoft.com/office/drawing/2014/main" val="10007"/>
                  </a:ext>
                </a:extLst>
              </a:tr>
              <a:tr h="370840">
                <a:tc>
                  <a:txBody>
                    <a:bodyPr/>
                    <a:lstStyle/>
                    <a:p>
                      <a:r>
                        <a:rPr lang="pt-BR" dirty="0"/>
                        <a:t>Óculos</a:t>
                      </a:r>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8"/>
                  </a:ext>
                </a:extLst>
              </a:tr>
              <a:tr h="370840">
                <a:tc>
                  <a:txBody>
                    <a:bodyPr/>
                    <a:lstStyle/>
                    <a:p>
                      <a:r>
                        <a:rPr lang="pt-BR" dirty="0"/>
                        <a:t>Estrada</a:t>
                      </a:r>
                    </a:p>
                  </a:txBody>
                  <a:tcPr/>
                </a:tc>
                <a:tc>
                  <a:txBody>
                    <a:bodyPr/>
                    <a:lstStyle/>
                    <a:p>
                      <a:pPr algn="ctr"/>
                      <a:endParaRPr lang="pt-BR" dirty="0"/>
                    </a:p>
                  </a:txBody>
                  <a:tcPr/>
                </a:tc>
                <a:tc>
                  <a:txBody>
                    <a:bodyPr/>
                    <a:lstStyle/>
                    <a:p>
                      <a:pPr algn="ctr"/>
                      <a:r>
                        <a:rPr lang="pt-BR" dirty="0" err="1"/>
                        <a:t>X</a:t>
                      </a:r>
                      <a:endParaRPr lang="pt-BR" dirty="0"/>
                    </a:p>
                  </a:txBody>
                  <a:tcPr/>
                </a:tc>
                <a:tc>
                  <a:txBody>
                    <a:bodyPr/>
                    <a:lstStyle/>
                    <a:p>
                      <a:pPr algn="ctr"/>
                      <a:endParaRPr lang="pt-BR" dirty="0"/>
                    </a:p>
                  </a:txBody>
                  <a:tcPr/>
                </a:tc>
                <a:tc>
                  <a:txBody>
                    <a:bodyPr/>
                    <a:lstStyle/>
                    <a:p>
                      <a:pPr algn="ctr"/>
                      <a:endParaRPr lang="pt-BR" dirty="0"/>
                    </a:p>
                  </a:txBody>
                  <a:tcPr/>
                </a:tc>
                <a:extLst>
                  <a:ext uri="{0D108BD9-81ED-4DB2-BD59-A6C34878D82A}">
                    <a16:rowId xmlns:a16="http://schemas.microsoft.com/office/drawing/2014/main" val="10009"/>
                  </a:ext>
                </a:extLst>
              </a:tr>
              <a:tr h="370840">
                <a:tc>
                  <a:txBody>
                    <a:bodyPr/>
                    <a:lstStyle/>
                    <a:p>
                      <a:r>
                        <a:rPr lang="pt-BR" b="1" dirty="0">
                          <a:solidFill>
                            <a:srgbClr val="FF0000"/>
                          </a:solidFill>
                        </a:rPr>
                        <a:t>CLASSE</a:t>
                      </a:r>
                    </a:p>
                  </a:txBody>
                  <a:tcPr/>
                </a:tc>
                <a:tc>
                  <a:txBody>
                    <a:bodyPr/>
                    <a:lstStyle/>
                    <a:p>
                      <a:pPr algn="ctr"/>
                      <a:r>
                        <a:rPr lang="pt-BR" b="1" dirty="0">
                          <a:solidFill>
                            <a:srgbClr val="FF0000"/>
                          </a:solidFill>
                        </a:rPr>
                        <a:t>?</a:t>
                      </a:r>
                    </a:p>
                  </a:txBody>
                  <a:tcPr/>
                </a:tc>
                <a:tc>
                  <a:txBody>
                    <a:bodyPr/>
                    <a:lstStyle/>
                    <a:p>
                      <a:pPr algn="ctr"/>
                      <a:r>
                        <a:rPr lang="pt-BR" b="1" dirty="0">
                          <a:solidFill>
                            <a:srgbClr val="FF0000"/>
                          </a:solidFill>
                        </a:rPr>
                        <a:t>?</a:t>
                      </a:r>
                    </a:p>
                  </a:txBody>
                  <a:tcPr/>
                </a:tc>
                <a:tc>
                  <a:txBody>
                    <a:bodyPr/>
                    <a:lstStyle/>
                    <a:p>
                      <a:pPr algn="ctr"/>
                      <a:r>
                        <a:rPr lang="pt-BR" b="1" dirty="0">
                          <a:solidFill>
                            <a:srgbClr val="FF0000"/>
                          </a:solidFill>
                        </a:rPr>
                        <a:t>?</a:t>
                      </a:r>
                    </a:p>
                  </a:txBody>
                  <a:tcPr/>
                </a:tc>
                <a:tc>
                  <a:txBody>
                    <a:bodyPr/>
                    <a:lstStyle/>
                    <a:p>
                      <a:pPr algn="ctr"/>
                      <a:r>
                        <a:rPr lang="pt-BR" b="1" dirty="0">
                          <a:solidFill>
                            <a:srgbClr val="FF0000"/>
                          </a:solidFill>
                        </a:rPr>
                        <a:t>?</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74981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a:t>
            </a:r>
            <a:endParaRPr lang="pt-BR" sz="2800" dirty="0">
              <a:solidFill>
                <a:schemeClr val="tx1"/>
              </a:solidFill>
            </a:endParaRPr>
          </a:p>
          <a:p>
            <a:endParaRPr lang="pt-BR" sz="2800" dirty="0">
              <a:solidFill>
                <a:schemeClr val="tx1"/>
              </a:solidFill>
            </a:endParaRPr>
          </a:p>
          <a:p>
            <a:pPr algn="just"/>
            <a:r>
              <a:rPr lang="pt-BR" sz="3200" dirty="0">
                <a:solidFill>
                  <a:schemeClr val="tx1"/>
                </a:solidFill>
              </a:rPr>
              <a:t>Dado um conjunto de registros (conjunto de treinamento), onde</a:t>
            </a:r>
          </a:p>
          <a:p>
            <a:pPr algn="just"/>
            <a:r>
              <a:rPr lang="pt-BR" sz="3200" dirty="0">
                <a:solidFill>
                  <a:schemeClr val="tx1"/>
                </a:solidFill>
              </a:rPr>
              <a:t>cada registro contém um conjunto de atributos, sendo um deles a classe a que este registro pertence, encontrar um modelo para o atributo classe, como uma função dos valores dos outros atributos.</a:t>
            </a:r>
          </a:p>
          <a:p>
            <a:pPr algn="just"/>
            <a:r>
              <a:rPr lang="pt-BR" sz="3200" dirty="0">
                <a:solidFill>
                  <a:schemeClr val="tx1"/>
                </a:solidFill>
              </a:rPr>
              <a:t> </a:t>
            </a:r>
          </a:p>
          <a:p>
            <a:pPr algn="just"/>
            <a:r>
              <a:rPr lang="pt-BR" sz="3200" dirty="0">
                <a:solidFill>
                  <a:schemeClr val="tx1"/>
                </a:solidFill>
              </a:rPr>
              <a:t>Objetivo: Para registros ainda não classificados (sem uma classe definida), deve ser assinalada uma classe tão preciso quanto possível.</a:t>
            </a:r>
          </a:p>
          <a:p>
            <a:r>
              <a:rPr lang="pt-BR" sz="2800" dirty="0">
                <a:solidFill>
                  <a:schemeClr val="tx1"/>
                </a:solidFill>
              </a:rPr>
              <a:t> </a:t>
            </a:r>
          </a:p>
        </p:txBody>
      </p:sp>
    </p:spTree>
    <p:extLst>
      <p:ext uri="{BB962C8B-B14F-4D97-AF65-F5344CB8AC3E}">
        <p14:creationId xmlns:p14="http://schemas.microsoft.com/office/powerpoint/2010/main" val="18859701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a:t>
            </a:r>
            <a:endParaRPr lang="pt-BR" sz="2800" b="1" dirty="0">
              <a:solidFill>
                <a:srgbClr val="FF0000"/>
              </a:solidFill>
            </a:endParaRPr>
          </a:p>
          <a:p>
            <a:endParaRPr lang="pt-BR" sz="2800" dirty="0">
              <a:solidFill>
                <a:schemeClr val="tx1"/>
              </a:solidFill>
            </a:endParaRPr>
          </a:p>
          <a:p>
            <a:r>
              <a:rPr lang="pt-BR" sz="3200" dirty="0">
                <a:solidFill>
                  <a:schemeClr val="tx1"/>
                </a:solidFill>
              </a:rPr>
              <a:t>Um conjunto de testes é usado para determinar a precisão do modelo. </a:t>
            </a:r>
          </a:p>
          <a:p>
            <a:endParaRPr lang="pt-BR" sz="3200" dirty="0">
              <a:solidFill>
                <a:schemeClr val="tx1"/>
              </a:solidFill>
            </a:endParaRPr>
          </a:p>
          <a:p>
            <a:r>
              <a:rPr lang="pt-BR" sz="3200" dirty="0">
                <a:solidFill>
                  <a:schemeClr val="tx1"/>
                </a:solidFill>
              </a:rPr>
              <a:t>Usualmente, o conjunto de dados é dividido em conjunto de treinamento e conjunto de testes, sendo o conjunto de treinamento usado para construir o modelo e o conjunto de testes usado para validá-lo. </a:t>
            </a:r>
          </a:p>
          <a:p>
            <a:endParaRPr lang="pt-BR" sz="2800" dirty="0">
              <a:solidFill>
                <a:schemeClr val="tx1"/>
              </a:solidFill>
            </a:endParaRPr>
          </a:p>
        </p:txBody>
      </p:sp>
    </p:spTree>
    <p:extLst>
      <p:ext uri="{BB962C8B-B14F-4D97-AF65-F5344CB8AC3E}">
        <p14:creationId xmlns:p14="http://schemas.microsoft.com/office/powerpoint/2010/main" val="11138258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a:t>
            </a:r>
            <a:endParaRPr lang="pt-BR" sz="2800" dirty="0">
              <a:solidFill>
                <a:schemeClr val="tx1"/>
              </a:solidFill>
            </a:endParaRPr>
          </a:p>
          <a:p>
            <a:endParaRPr lang="pt-BR" sz="2800" dirty="0">
              <a:solidFill>
                <a:schemeClr val="tx1"/>
              </a:solidFill>
            </a:endParaRPr>
          </a:p>
          <a:p>
            <a:r>
              <a:rPr lang="pt-BR" sz="2800" dirty="0">
                <a:solidFill>
                  <a:schemeClr val="tx1"/>
                </a:solidFill>
              </a:rPr>
              <a:t>Exemplo: </a:t>
            </a:r>
          </a:p>
          <a:p>
            <a:r>
              <a:rPr lang="pt-BR" sz="2800" dirty="0">
                <a:solidFill>
                  <a:schemeClr val="tx1"/>
                </a:solidFill>
              </a:rPr>
              <a:t>Objetivo é verificar se um contribuinte é ou não sonegador de impostos</a:t>
            </a:r>
          </a:p>
          <a:p>
            <a:endParaRPr lang="pt-BR" sz="2800" dirty="0">
              <a:solidFill>
                <a:schemeClr val="tx1"/>
              </a:solidFill>
            </a:endParaRPr>
          </a:p>
          <a:p>
            <a:r>
              <a:rPr lang="pt-BR" sz="2800" dirty="0">
                <a:solidFill>
                  <a:schemeClr val="tx1"/>
                </a:solidFill>
              </a:rPr>
              <a:t>Atributos:</a:t>
            </a:r>
          </a:p>
          <a:p>
            <a:pPr marL="457200" indent="-457200">
              <a:buFont typeface="Arial" panose="020B0604020202020204" pitchFamily="34" charset="0"/>
              <a:buChar char="•"/>
            </a:pPr>
            <a:r>
              <a:rPr lang="pt-BR" sz="2800" dirty="0">
                <a:solidFill>
                  <a:schemeClr val="tx1"/>
                </a:solidFill>
              </a:rPr>
              <a:t>Teve restituição (</a:t>
            </a:r>
            <a:r>
              <a:rPr lang="pt-BR" sz="2800" dirty="0" err="1">
                <a:solidFill>
                  <a:schemeClr val="tx1"/>
                </a:solidFill>
              </a:rPr>
              <a:t>S</a:t>
            </a:r>
            <a:r>
              <a:rPr lang="pt-BR" sz="2800" dirty="0">
                <a:solidFill>
                  <a:schemeClr val="tx1"/>
                </a:solidFill>
              </a:rPr>
              <a:t>/N)</a:t>
            </a:r>
          </a:p>
          <a:p>
            <a:pPr marL="457200" indent="-457200">
              <a:buFont typeface="Arial" panose="020B0604020202020204" pitchFamily="34" charset="0"/>
              <a:buChar char="•"/>
            </a:pPr>
            <a:r>
              <a:rPr lang="pt-BR" sz="2800" dirty="0">
                <a:solidFill>
                  <a:schemeClr val="tx1"/>
                </a:solidFill>
              </a:rPr>
              <a:t>Estado civil</a:t>
            </a:r>
          </a:p>
          <a:p>
            <a:pPr marL="457200" indent="-457200">
              <a:buFont typeface="Arial" panose="020B0604020202020204" pitchFamily="34" charset="0"/>
              <a:buChar char="•"/>
            </a:pPr>
            <a:r>
              <a:rPr lang="pt-BR" sz="2800" dirty="0">
                <a:solidFill>
                  <a:schemeClr val="tx1"/>
                </a:solidFill>
              </a:rPr>
              <a:t>Rendimentos</a:t>
            </a:r>
          </a:p>
          <a:p>
            <a:pPr marL="457200" indent="-457200">
              <a:buFont typeface="Arial" panose="020B0604020202020204" pitchFamily="34" charset="0"/>
              <a:buChar char="•"/>
            </a:pPr>
            <a:r>
              <a:rPr lang="pt-BR" sz="2800" dirty="0">
                <a:solidFill>
                  <a:srgbClr val="FF0000"/>
                </a:solidFill>
              </a:rPr>
              <a:t>Sonegador (</a:t>
            </a:r>
            <a:r>
              <a:rPr lang="pt-BR" sz="2800" dirty="0" err="1">
                <a:solidFill>
                  <a:srgbClr val="FF0000"/>
                </a:solidFill>
              </a:rPr>
              <a:t>S</a:t>
            </a:r>
            <a:r>
              <a:rPr lang="pt-BR" sz="2800" dirty="0">
                <a:solidFill>
                  <a:srgbClr val="FF0000"/>
                </a:solidFill>
              </a:rPr>
              <a:t>/N)</a:t>
            </a:r>
          </a:p>
        </p:txBody>
      </p:sp>
    </p:spTree>
    <p:extLst>
      <p:ext uri="{BB962C8B-B14F-4D97-AF65-F5344CB8AC3E}">
        <p14:creationId xmlns:p14="http://schemas.microsoft.com/office/powerpoint/2010/main" val="9098894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a:t>
            </a:r>
            <a:r>
              <a:rPr lang="pt-BR" sz="2800" dirty="0">
                <a:solidFill>
                  <a:schemeClr val="tx1"/>
                </a:solidFill>
              </a:rPr>
              <a:t> </a:t>
            </a:r>
          </a:p>
          <a:p>
            <a:endParaRPr lang="pt-BR" sz="2800" dirty="0">
              <a:solidFill>
                <a:schemeClr val="tx1"/>
              </a:solidFill>
            </a:endParaRPr>
          </a:p>
          <a:p>
            <a:r>
              <a:rPr lang="pt-BR" sz="2800" dirty="0">
                <a:solidFill>
                  <a:schemeClr val="tx1"/>
                </a:solidFill>
              </a:rPr>
              <a:t>Objetivo é verificar se um </a:t>
            </a:r>
          </a:p>
          <a:p>
            <a:r>
              <a:rPr lang="pt-BR" sz="2800" dirty="0">
                <a:solidFill>
                  <a:schemeClr val="tx1"/>
                </a:solidFill>
              </a:rPr>
              <a:t>contribuinte é ou não </a:t>
            </a:r>
          </a:p>
          <a:p>
            <a:r>
              <a:rPr lang="pt-BR" sz="2800" dirty="0">
                <a:solidFill>
                  <a:schemeClr val="tx1"/>
                </a:solidFill>
              </a:rPr>
              <a:t>sonegador de impostos</a:t>
            </a:r>
          </a:p>
          <a:p>
            <a:endParaRPr lang="pt-BR" sz="2800" dirty="0">
              <a:solidFill>
                <a:schemeClr val="tx1"/>
              </a:solidFill>
            </a:endParaRPr>
          </a:p>
        </p:txBody>
      </p:sp>
      <p:graphicFrame>
        <p:nvGraphicFramePr>
          <p:cNvPr id="2" name="Tabela 1"/>
          <p:cNvGraphicFramePr>
            <a:graphicFrameLocks noGrp="1"/>
          </p:cNvGraphicFramePr>
          <p:nvPr>
            <p:extLst>
              <p:ext uri="{D42A27DB-BD31-4B8C-83A1-F6EECF244321}">
                <p14:modId xmlns:p14="http://schemas.microsoft.com/office/powerpoint/2010/main" val="3230238868"/>
              </p:ext>
            </p:extLst>
          </p:nvPr>
        </p:nvGraphicFramePr>
        <p:xfrm>
          <a:off x="5424355" y="1742727"/>
          <a:ext cx="5408930" cy="4348480"/>
        </p:xfrm>
        <a:graphic>
          <a:graphicData uri="http://schemas.openxmlformats.org/drawingml/2006/table">
            <a:tbl>
              <a:tblPr firstRow="1" bandRow="1">
                <a:tableStyleId>{5C22544A-7EE6-4342-B048-85BDC9FD1C3A}</a:tableStyleId>
              </a:tblPr>
              <a:tblGrid>
                <a:gridCol w="1385570">
                  <a:extLst>
                    <a:ext uri="{9D8B030D-6E8A-4147-A177-3AD203B41FA5}">
                      <a16:colId xmlns:a16="http://schemas.microsoft.com/office/drawing/2014/main" val="20000"/>
                    </a:ext>
                  </a:extLst>
                </a:gridCol>
                <a:gridCol w="1234440">
                  <a:extLst>
                    <a:ext uri="{9D8B030D-6E8A-4147-A177-3AD203B41FA5}">
                      <a16:colId xmlns:a16="http://schemas.microsoft.com/office/drawing/2014/main" val="20001"/>
                    </a:ext>
                  </a:extLst>
                </a:gridCol>
                <a:gridCol w="146304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tblGrid>
              <a:tr h="370840">
                <a:tc>
                  <a:txBody>
                    <a:bodyPr/>
                    <a:lstStyle/>
                    <a:p>
                      <a:pPr algn="ctr"/>
                      <a:r>
                        <a:rPr lang="pt-BR" dirty="0"/>
                        <a:t>Teve Restituição?</a:t>
                      </a:r>
                    </a:p>
                  </a:txBody>
                  <a:tcPr/>
                </a:tc>
                <a:tc>
                  <a:txBody>
                    <a:bodyPr/>
                    <a:lstStyle/>
                    <a:p>
                      <a:pPr algn="ctr"/>
                      <a:r>
                        <a:rPr lang="pt-BR" dirty="0"/>
                        <a:t>Estado Civil</a:t>
                      </a:r>
                    </a:p>
                  </a:txBody>
                  <a:tcPr/>
                </a:tc>
                <a:tc>
                  <a:txBody>
                    <a:bodyPr/>
                    <a:lstStyle/>
                    <a:p>
                      <a:pPr algn="r"/>
                      <a:r>
                        <a:rPr lang="pt-BR" dirty="0"/>
                        <a:t>Rendimentos</a:t>
                      </a:r>
                    </a:p>
                  </a:txBody>
                  <a:tcPr/>
                </a:tc>
                <a:tc>
                  <a:txBody>
                    <a:bodyPr/>
                    <a:lstStyle/>
                    <a:p>
                      <a:pPr algn="ctr"/>
                      <a:r>
                        <a:rPr lang="pt-BR" dirty="0"/>
                        <a:t>Sonegador?</a:t>
                      </a:r>
                    </a:p>
                  </a:txBody>
                  <a:tcPr/>
                </a:tc>
                <a:extLst>
                  <a:ext uri="{0D108BD9-81ED-4DB2-BD59-A6C34878D82A}">
                    <a16:rowId xmlns:a16="http://schemas.microsoft.com/office/drawing/2014/main" val="10000"/>
                  </a:ext>
                </a:extLst>
              </a:tr>
              <a:tr h="370840">
                <a:tc>
                  <a:txBody>
                    <a:bodyPr/>
                    <a:lstStyle/>
                    <a:p>
                      <a:pPr algn="ctr"/>
                      <a:r>
                        <a:rPr lang="pt-BR" dirty="0"/>
                        <a:t>Sim</a:t>
                      </a:r>
                    </a:p>
                  </a:txBody>
                  <a:tcPr/>
                </a:tc>
                <a:tc>
                  <a:txBody>
                    <a:bodyPr/>
                    <a:lstStyle/>
                    <a:p>
                      <a:pPr algn="ctr"/>
                      <a:r>
                        <a:rPr lang="pt-BR" dirty="0"/>
                        <a:t>Solteiro</a:t>
                      </a:r>
                    </a:p>
                  </a:txBody>
                  <a:tcPr/>
                </a:tc>
                <a:tc>
                  <a:txBody>
                    <a:bodyPr/>
                    <a:lstStyle/>
                    <a:p>
                      <a:pPr algn="r"/>
                      <a:r>
                        <a:rPr lang="pt-BR" dirty="0"/>
                        <a:t>125.000,00</a:t>
                      </a:r>
                    </a:p>
                  </a:txBody>
                  <a:tcPr/>
                </a:tc>
                <a:tc>
                  <a:txBody>
                    <a:bodyPr/>
                    <a:lstStyle/>
                    <a:p>
                      <a:pPr algn="ctr"/>
                      <a:r>
                        <a:rPr lang="pt-BR" dirty="0"/>
                        <a:t>Sim</a:t>
                      </a:r>
                    </a:p>
                  </a:txBody>
                  <a:tcPr/>
                </a:tc>
                <a:extLst>
                  <a:ext uri="{0D108BD9-81ED-4DB2-BD59-A6C34878D82A}">
                    <a16:rowId xmlns:a16="http://schemas.microsoft.com/office/drawing/2014/main" val="10001"/>
                  </a:ext>
                </a:extLst>
              </a:tr>
              <a:tr h="370840">
                <a:tc>
                  <a:txBody>
                    <a:bodyPr/>
                    <a:lstStyle/>
                    <a:p>
                      <a:pPr algn="ctr"/>
                      <a:r>
                        <a:rPr lang="pt-BR" dirty="0"/>
                        <a:t>Não</a:t>
                      </a:r>
                    </a:p>
                  </a:txBody>
                  <a:tcPr/>
                </a:tc>
                <a:tc>
                  <a:txBody>
                    <a:bodyPr/>
                    <a:lstStyle/>
                    <a:p>
                      <a:pPr algn="ctr"/>
                      <a:r>
                        <a:rPr lang="pt-BR" dirty="0"/>
                        <a:t>Casado</a:t>
                      </a:r>
                    </a:p>
                  </a:txBody>
                  <a:tcPr/>
                </a:tc>
                <a:tc>
                  <a:txBody>
                    <a:bodyPr/>
                    <a:lstStyle/>
                    <a:p>
                      <a:pPr algn="r"/>
                      <a:r>
                        <a:rPr lang="pt-BR" dirty="0"/>
                        <a:t>100.000,00</a:t>
                      </a:r>
                    </a:p>
                  </a:txBody>
                  <a:tcPr/>
                </a:tc>
                <a:tc>
                  <a:txBody>
                    <a:bodyPr/>
                    <a:lstStyle/>
                    <a:p>
                      <a:pPr algn="ctr"/>
                      <a:r>
                        <a:rPr lang="pt-BR" dirty="0"/>
                        <a:t>Não</a:t>
                      </a:r>
                    </a:p>
                  </a:txBody>
                  <a:tcPr/>
                </a:tc>
                <a:extLst>
                  <a:ext uri="{0D108BD9-81ED-4DB2-BD59-A6C34878D82A}">
                    <a16:rowId xmlns:a16="http://schemas.microsoft.com/office/drawing/2014/main" val="10002"/>
                  </a:ext>
                </a:extLst>
              </a:tr>
              <a:tr h="370840">
                <a:tc>
                  <a:txBody>
                    <a:bodyPr/>
                    <a:lstStyle/>
                    <a:p>
                      <a:pPr algn="ctr"/>
                      <a:r>
                        <a:rPr lang="pt-BR" dirty="0"/>
                        <a:t>Não</a:t>
                      </a:r>
                    </a:p>
                  </a:txBody>
                  <a:tcPr/>
                </a:tc>
                <a:tc>
                  <a:txBody>
                    <a:bodyPr/>
                    <a:lstStyle/>
                    <a:p>
                      <a:pPr algn="ctr"/>
                      <a:r>
                        <a:rPr lang="pt-BR" dirty="0"/>
                        <a:t>Solteiro</a:t>
                      </a:r>
                    </a:p>
                  </a:txBody>
                  <a:tcPr/>
                </a:tc>
                <a:tc>
                  <a:txBody>
                    <a:bodyPr/>
                    <a:lstStyle/>
                    <a:p>
                      <a:pPr algn="r"/>
                      <a:r>
                        <a:rPr lang="pt-BR" dirty="0"/>
                        <a:t>70.000,00</a:t>
                      </a:r>
                    </a:p>
                  </a:txBody>
                  <a:tcPr/>
                </a:tc>
                <a:tc>
                  <a:txBody>
                    <a:bodyPr/>
                    <a:lstStyle/>
                    <a:p>
                      <a:pPr algn="ctr"/>
                      <a:r>
                        <a:rPr lang="pt-BR" dirty="0"/>
                        <a:t>Não</a:t>
                      </a:r>
                    </a:p>
                  </a:txBody>
                  <a:tcPr/>
                </a:tc>
                <a:extLst>
                  <a:ext uri="{0D108BD9-81ED-4DB2-BD59-A6C34878D82A}">
                    <a16:rowId xmlns:a16="http://schemas.microsoft.com/office/drawing/2014/main" val="10003"/>
                  </a:ext>
                </a:extLst>
              </a:tr>
              <a:tr h="370840">
                <a:tc>
                  <a:txBody>
                    <a:bodyPr/>
                    <a:lstStyle/>
                    <a:p>
                      <a:pPr algn="ctr"/>
                      <a:r>
                        <a:rPr lang="pt-BR" dirty="0"/>
                        <a:t>Sim</a:t>
                      </a:r>
                    </a:p>
                  </a:txBody>
                  <a:tcPr/>
                </a:tc>
                <a:tc>
                  <a:txBody>
                    <a:bodyPr/>
                    <a:lstStyle/>
                    <a:p>
                      <a:pPr algn="ctr"/>
                      <a:r>
                        <a:rPr lang="pt-BR" dirty="0"/>
                        <a:t>Casado</a:t>
                      </a:r>
                    </a:p>
                  </a:txBody>
                  <a:tcPr/>
                </a:tc>
                <a:tc>
                  <a:txBody>
                    <a:bodyPr/>
                    <a:lstStyle/>
                    <a:p>
                      <a:pPr algn="r"/>
                      <a:r>
                        <a:rPr lang="pt-BR" dirty="0"/>
                        <a:t>120.000,00</a:t>
                      </a:r>
                    </a:p>
                  </a:txBody>
                  <a:tcPr/>
                </a:tc>
                <a:tc>
                  <a:txBody>
                    <a:bodyPr/>
                    <a:lstStyle/>
                    <a:p>
                      <a:pPr algn="ctr"/>
                      <a:r>
                        <a:rPr lang="pt-BR" dirty="0"/>
                        <a:t>Sim</a:t>
                      </a:r>
                    </a:p>
                  </a:txBody>
                  <a:tcPr/>
                </a:tc>
                <a:extLst>
                  <a:ext uri="{0D108BD9-81ED-4DB2-BD59-A6C34878D82A}">
                    <a16:rowId xmlns:a16="http://schemas.microsoft.com/office/drawing/2014/main" val="10004"/>
                  </a:ext>
                </a:extLst>
              </a:tr>
              <a:tr h="370840">
                <a:tc>
                  <a:txBody>
                    <a:bodyPr/>
                    <a:lstStyle/>
                    <a:p>
                      <a:pPr algn="ctr"/>
                      <a:r>
                        <a:rPr lang="pt-BR" dirty="0"/>
                        <a:t>Não</a:t>
                      </a:r>
                    </a:p>
                  </a:txBody>
                  <a:tcPr/>
                </a:tc>
                <a:tc>
                  <a:txBody>
                    <a:bodyPr/>
                    <a:lstStyle/>
                    <a:p>
                      <a:pPr algn="ctr"/>
                      <a:r>
                        <a:rPr lang="pt-BR" dirty="0"/>
                        <a:t>Divorciado</a:t>
                      </a:r>
                    </a:p>
                  </a:txBody>
                  <a:tcPr/>
                </a:tc>
                <a:tc>
                  <a:txBody>
                    <a:bodyPr/>
                    <a:lstStyle/>
                    <a:p>
                      <a:pPr algn="r"/>
                      <a:r>
                        <a:rPr lang="pt-BR" dirty="0"/>
                        <a:t>95.000,00</a:t>
                      </a:r>
                    </a:p>
                  </a:txBody>
                  <a:tcPr/>
                </a:tc>
                <a:tc>
                  <a:txBody>
                    <a:bodyPr/>
                    <a:lstStyle/>
                    <a:p>
                      <a:pPr algn="ctr"/>
                      <a:r>
                        <a:rPr lang="pt-BR" dirty="0"/>
                        <a:t>Sim</a:t>
                      </a:r>
                    </a:p>
                  </a:txBody>
                  <a:tcPr/>
                </a:tc>
                <a:extLst>
                  <a:ext uri="{0D108BD9-81ED-4DB2-BD59-A6C34878D82A}">
                    <a16:rowId xmlns:a16="http://schemas.microsoft.com/office/drawing/2014/main" val="10005"/>
                  </a:ext>
                </a:extLst>
              </a:tr>
              <a:tr h="370840">
                <a:tc>
                  <a:txBody>
                    <a:bodyPr/>
                    <a:lstStyle/>
                    <a:p>
                      <a:pPr algn="ctr"/>
                      <a:r>
                        <a:rPr lang="pt-BR" dirty="0"/>
                        <a:t>Não</a:t>
                      </a:r>
                    </a:p>
                  </a:txBody>
                  <a:tcPr/>
                </a:tc>
                <a:tc>
                  <a:txBody>
                    <a:bodyPr/>
                    <a:lstStyle/>
                    <a:p>
                      <a:pPr algn="ctr"/>
                      <a:r>
                        <a:rPr lang="pt-BR" dirty="0"/>
                        <a:t>Casado</a:t>
                      </a:r>
                    </a:p>
                  </a:txBody>
                  <a:tcPr/>
                </a:tc>
                <a:tc>
                  <a:txBody>
                    <a:bodyPr/>
                    <a:lstStyle/>
                    <a:p>
                      <a:pPr algn="r"/>
                      <a:r>
                        <a:rPr lang="pt-BR" dirty="0"/>
                        <a:t>60.000,00</a:t>
                      </a:r>
                    </a:p>
                  </a:txBody>
                  <a:tcPr/>
                </a:tc>
                <a:tc>
                  <a:txBody>
                    <a:bodyPr/>
                    <a:lstStyle/>
                    <a:p>
                      <a:pPr algn="ctr"/>
                      <a:r>
                        <a:rPr lang="pt-BR" dirty="0"/>
                        <a:t>Não</a:t>
                      </a:r>
                    </a:p>
                  </a:txBody>
                  <a:tcPr/>
                </a:tc>
                <a:extLst>
                  <a:ext uri="{0D108BD9-81ED-4DB2-BD59-A6C34878D82A}">
                    <a16:rowId xmlns:a16="http://schemas.microsoft.com/office/drawing/2014/main" val="10006"/>
                  </a:ext>
                </a:extLst>
              </a:tr>
              <a:tr h="370840">
                <a:tc>
                  <a:txBody>
                    <a:bodyPr/>
                    <a:lstStyle/>
                    <a:p>
                      <a:pPr algn="ctr"/>
                      <a:r>
                        <a:rPr lang="pt-BR" dirty="0"/>
                        <a:t>Sim</a:t>
                      </a:r>
                    </a:p>
                  </a:txBody>
                  <a:tcPr/>
                </a:tc>
                <a:tc>
                  <a:txBody>
                    <a:bodyPr/>
                    <a:lstStyle/>
                    <a:p>
                      <a:pPr algn="ctr"/>
                      <a:r>
                        <a:rPr lang="pt-BR" dirty="0"/>
                        <a:t>Divorciado</a:t>
                      </a:r>
                    </a:p>
                  </a:txBody>
                  <a:tcPr/>
                </a:tc>
                <a:tc>
                  <a:txBody>
                    <a:bodyPr/>
                    <a:lstStyle/>
                    <a:p>
                      <a:pPr algn="r"/>
                      <a:r>
                        <a:rPr lang="pt-BR" dirty="0"/>
                        <a:t>220.000,00</a:t>
                      </a:r>
                    </a:p>
                  </a:txBody>
                  <a:tcPr/>
                </a:tc>
                <a:tc>
                  <a:txBody>
                    <a:bodyPr/>
                    <a:lstStyle/>
                    <a:p>
                      <a:pPr algn="ctr"/>
                      <a:r>
                        <a:rPr lang="pt-BR" dirty="0"/>
                        <a:t>Não</a:t>
                      </a:r>
                    </a:p>
                  </a:txBody>
                  <a:tcPr/>
                </a:tc>
                <a:extLst>
                  <a:ext uri="{0D108BD9-81ED-4DB2-BD59-A6C34878D82A}">
                    <a16:rowId xmlns:a16="http://schemas.microsoft.com/office/drawing/2014/main" val="10007"/>
                  </a:ext>
                </a:extLst>
              </a:tr>
              <a:tr h="370840">
                <a:tc>
                  <a:txBody>
                    <a:bodyPr/>
                    <a:lstStyle/>
                    <a:p>
                      <a:pPr algn="ctr"/>
                      <a:r>
                        <a:rPr lang="pt-BR" dirty="0"/>
                        <a:t>Não</a:t>
                      </a:r>
                    </a:p>
                  </a:txBody>
                  <a:tcPr/>
                </a:tc>
                <a:tc>
                  <a:txBody>
                    <a:bodyPr/>
                    <a:lstStyle/>
                    <a:p>
                      <a:pPr algn="ctr"/>
                      <a:r>
                        <a:rPr lang="pt-BR" dirty="0"/>
                        <a:t>Solteiro</a:t>
                      </a:r>
                    </a:p>
                  </a:txBody>
                  <a:tcPr/>
                </a:tc>
                <a:tc>
                  <a:txBody>
                    <a:bodyPr/>
                    <a:lstStyle/>
                    <a:p>
                      <a:pPr algn="r"/>
                      <a:r>
                        <a:rPr lang="pt-BR" dirty="0"/>
                        <a:t>85.000,00</a:t>
                      </a:r>
                    </a:p>
                  </a:txBody>
                  <a:tcPr/>
                </a:tc>
                <a:tc>
                  <a:txBody>
                    <a:bodyPr/>
                    <a:lstStyle/>
                    <a:p>
                      <a:pPr algn="ctr"/>
                      <a:r>
                        <a:rPr lang="pt-BR" dirty="0"/>
                        <a:t>Sim</a:t>
                      </a:r>
                    </a:p>
                  </a:txBody>
                  <a:tcPr/>
                </a:tc>
                <a:extLst>
                  <a:ext uri="{0D108BD9-81ED-4DB2-BD59-A6C34878D82A}">
                    <a16:rowId xmlns:a16="http://schemas.microsoft.com/office/drawing/2014/main" val="10008"/>
                  </a:ext>
                </a:extLst>
              </a:tr>
              <a:tr h="370840">
                <a:tc>
                  <a:txBody>
                    <a:bodyPr/>
                    <a:lstStyle/>
                    <a:p>
                      <a:pPr algn="ctr"/>
                      <a:r>
                        <a:rPr lang="pt-BR" dirty="0"/>
                        <a:t>Não</a:t>
                      </a:r>
                    </a:p>
                  </a:txBody>
                  <a:tcPr/>
                </a:tc>
                <a:tc>
                  <a:txBody>
                    <a:bodyPr/>
                    <a:lstStyle/>
                    <a:p>
                      <a:pPr algn="ctr"/>
                      <a:r>
                        <a:rPr lang="pt-BR" dirty="0"/>
                        <a:t>Casado</a:t>
                      </a:r>
                    </a:p>
                  </a:txBody>
                  <a:tcPr/>
                </a:tc>
                <a:tc>
                  <a:txBody>
                    <a:bodyPr/>
                    <a:lstStyle/>
                    <a:p>
                      <a:pPr algn="r"/>
                      <a:r>
                        <a:rPr lang="pt-BR" dirty="0"/>
                        <a:t>75.000,00</a:t>
                      </a:r>
                    </a:p>
                  </a:txBody>
                  <a:tcPr/>
                </a:tc>
                <a:tc>
                  <a:txBody>
                    <a:bodyPr/>
                    <a:lstStyle/>
                    <a:p>
                      <a:pPr algn="ctr"/>
                      <a:r>
                        <a:rPr lang="pt-BR" dirty="0"/>
                        <a:t>Não</a:t>
                      </a:r>
                    </a:p>
                  </a:txBody>
                  <a:tcPr/>
                </a:tc>
                <a:extLst>
                  <a:ext uri="{0D108BD9-81ED-4DB2-BD59-A6C34878D82A}">
                    <a16:rowId xmlns:a16="http://schemas.microsoft.com/office/drawing/2014/main" val="10009"/>
                  </a:ext>
                </a:extLst>
              </a:tr>
              <a:tr h="370840">
                <a:tc>
                  <a:txBody>
                    <a:bodyPr/>
                    <a:lstStyle/>
                    <a:p>
                      <a:pPr algn="ctr"/>
                      <a:r>
                        <a:rPr lang="pt-BR" dirty="0"/>
                        <a:t>Não</a:t>
                      </a:r>
                    </a:p>
                  </a:txBody>
                  <a:tcPr/>
                </a:tc>
                <a:tc>
                  <a:txBody>
                    <a:bodyPr/>
                    <a:lstStyle/>
                    <a:p>
                      <a:pPr algn="ctr"/>
                      <a:r>
                        <a:rPr lang="pt-BR" dirty="0"/>
                        <a:t>Solteiro</a:t>
                      </a:r>
                    </a:p>
                  </a:txBody>
                  <a:tcPr/>
                </a:tc>
                <a:tc>
                  <a:txBody>
                    <a:bodyPr/>
                    <a:lstStyle/>
                    <a:p>
                      <a:pPr algn="r"/>
                      <a:r>
                        <a:rPr lang="pt-BR" dirty="0"/>
                        <a:t>90.000,00</a:t>
                      </a:r>
                    </a:p>
                  </a:txBody>
                  <a:tcPr/>
                </a:tc>
                <a:tc>
                  <a:txBody>
                    <a:bodyPr/>
                    <a:lstStyle/>
                    <a:p>
                      <a:pPr algn="ctr"/>
                      <a:r>
                        <a:rPr lang="pt-BR" dirty="0"/>
                        <a:t>Sim</a:t>
                      </a:r>
                    </a:p>
                  </a:txBody>
                  <a:tcPr/>
                </a:tc>
                <a:extLst>
                  <a:ext uri="{0D108BD9-81ED-4DB2-BD59-A6C34878D82A}">
                    <a16:rowId xmlns:a16="http://schemas.microsoft.com/office/drawing/2014/main" val="10010"/>
                  </a:ext>
                </a:extLst>
              </a:tr>
            </a:tbl>
          </a:graphicData>
        </a:graphic>
      </p:graphicFrame>
      <p:sp>
        <p:nvSpPr>
          <p:cNvPr id="3" name="CaixaDeTexto 2"/>
          <p:cNvSpPr txBox="1"/>
          <p:nvPr/>
        </p:nvSpPr>
        <p:spPr>
          <a:xfrm>
            <a:off x="122663" y="4299487"/>
            <a:ext cx="4080510" cy="523220"/>
          </a:xfrm>
          <a:prstGeom prst="rect">
            <a:avLst/>
          </a:prstGeom>
          <a:noFill/>
        </p:spPr>
        <p:txBody>
          <a:bodyPr wrap="square" rtlCol="0">
            <a:spAutoFit/>
          </a:bodyPr>
          <a:lstStyle/>
          <a:p>
            <a:r>
              <a:rPr lang="pt-BR" sz="2800" b="1" dirty="0">
                <a:solidFill>
                  <a:srgbClr val="FF0000"/>
                </a:solidFill>
              </a:rPr>
              <a:t>Massa para treinamento</a:t>
            </a:r>
          </a:p>
        </p:txBody>
      </p:sp>
      <p:cxnSp>
        <p:nvCxnSpPr>
          <p:cNvPr id="5" name="Conector de Seta Reta 4"/>
          <p:cNvCxnSpPr>
            <a:cxnSpLocks/>
          </p:cNvCxnSpPr>
          <p:nvPr/>
        </p:nvCxnSpPr>
        <p:spPr>
          <a:xfrm>
            <a:off x="3876074" y="4561097"/>
            <a:ext cx="654197" cy="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8599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a:t>
            </a:r>
            <a:r>
              <a:rPr lang="pt-BR" sz="4000" dirty="0">
                <a:solidFill>
                  <a:schemeClr val="tx1"/>
                </a:solidFill>
              </a:rPr>
              <a:t>  </a:t>
            </a:r>
            <a:endParaRPr lang="pt-BR" sz="2800" dirty="0">
              <a:solidFill>
                <a:schemeClr val="tx1"/>
              </a:solidFill>
            </a:endParaRPr>
          </a:p>
          <a:p>
            <a:r>
              <a:rPr lang="pt-BR" sz="2800" dirty="0">
                <a:solidFill>
                  <a:schemeClr val="tx1"/>
                </a:solidFill>
              </a:rPr>
              <a:t>Objetivo é verificar se um contribuinte é ou não sonegador de impostos</a:t>
            </a:r>
          </a:p>
          <a:p>
            <a:endParaRPr lang="pt-BR" sz="2800" dirty="0">
              <a:solidFill>
                <a:schemeClr val="tx1"/>
              </a:solidFill>
            </a:endParaRPr>
          </a:p>
        </p:txBody>
      </p:sp>
      <p:graphicFrame>
        <p:nvGraphicFramePr>
          <p:cNvPr id="2" name="Tabela 1"/>
          <p:cNvGraphicFramePr>
            <a:graphicFrameLocks noGrp="1"/>
          </p:cNvGraphicFramePr>
          <p:nvPr>
            <p:extLst>
              <p:ext uri="{D42A27DB-BD31-4B8C-83A1-F6EECF244321}">
                <p14:modId xmlns:p14="http://schemas.microsoft.com/office/powerpoint/2010/main" val="284061715"/>
              </p:ext>
            </p:extLst>
          </p:nvPr>
        </p:nvGraphicFramePr>
        <p:xfrm>
          <a:off x="1334770" y="3005666"/>
          <a:ext cx="5408930" cy="2865120"/>
        </p:xfrm>
        <a:graphic>
          <a:graphicData uri="http://schemas.openxmlformats.org/drawingml/2006/table">
            <a:tbl>
              <a:tblPr firstRow="1" bandRow="1">
                <a:tableStyleId>{5C22544A-7EE6-4342-B048-85BDC9FD1C3A}</a:tableStyleId>
              </a:tblPr>
              <a:tblGrid>
                <a:gridCol w="1385570">
                  <a:extLst>
                    <a:ext uri="{9D8B030D-6E8A-4147-A177-3AD203B41FA5}">
                      <a16:colId xmlns:a16="http://schemas.microsoft.com/office/drawing/2014/main" val="20000"/>
                    </a:ext>
                  </a:extLst>
                </a:gridCol>
                <a:gridCol w="1234440">
                  <a:extLst>
                    <a:ext uri="{9D8B030D-6E8A-4147-A177-3AD203B41FA5}">
                      <a16:colId xmlns:a16="http://schemas.microsoft.com/office/drawing/2014/main" val="20001"/>
                    </a:ext>
                  </a:extLst>
                </a:gridCol>
                <a:gridCol w="1463040">
                  <a:extLst>
                    <a:ext uri="{9D8B030D-6E8A-4147-A177-3AD203B41FA5}">
                      <a16:colId xmlns:a16="http://schemas.microsoft.com/office/drawing/2014/main" val="20002"/>
                    </a:ext>
                  </a:extLst>
                </a:gridCol>
                <a:gridCol w="1325880">
                  <a:extLst>
                    <a:ext uri="{9D8B030D-6E8A-4147-A177-3AD203B41FA5}">
                      <a16:colId xmlns:a16="http://schemas.microsoft.com/office/drawing/2014/main" val="20003"/>
                    </a:ext>
                  </a:extLst>
                </a:gridCol>
              </a:tblGrid>
              <a:tr h="370840">
                <a:tc>
                  <a:txBody>
                    <a:bodyPr/>
                    <a:lstStyle/>
                    <a:p>
                      <a:pPr algn="ctr"/>
                      <a:r>
                        <a:rPr lang="pt-BR" dirty="0"/>
                        <a:t>Teve Restituição?</a:t>
                      </a:r>
                    </a:p>
                  </a:txBody>
                  <a:tcPr/>
                </a:tc>
                <a:tc>
                  <a:txBody>
                    <a:bodyPr/>
                    <a:lstStyle/>
                    <a:p>
                      <a:pPr algn="ctr"/>
                      <a:r>
                        <a:rPr lang="pt-BR" dirty="0"/>
                        <a:t>Estado Civil</a:t>
                      </a:r>
                    </a:p>
                  </a:txBody>
                  <a:tcPr/>
                </a:tc>
                <a:tc>
                  <a:txBody>
                    <a:bodyPr/>
                    <a:lstStyle/>
                    <a:p>
                      <a:pPr algn="r"/>
                      <a:r>
                        <a:rPr lang="pt-BR" dirty="0"/>
                        <a:t>Rendimentos</a:t>
                      </a:r>
                    </a:p>
                  </a:txBody>
                  <a:tcPr/>
                </a:tc>
                <a:tc>
                  <a:txBody>
                    <a:bodyPr/>
                    <a:lstStyle/>
                    <a:p>
                      <a:pPr algn="ctr"/>
                      <a:r>
                        <a:rPr lang="pt-BR" dirty="0"/>
                        <a:t>Sonegador?</a:t>
                      </a:r>
                    </a:p>
                  </a:txBody>
                  <a:tcPr/>
                </a:tc>
                <a:extLst>
                  <a:ext uri="{0D108BD9-81ED-4DB2-BD59-A6C34878D82A}">
                    <a16:rowId xmlns:a16="http://schemas.microsoft.com/office/drawing/2014/main" val="10000"/>
                  </a:ext>
                </a:extLst>
              </a:tr>
              <a:tr h="370840">
                <a:tc>
                  <a:txBody>
                    <a:bodyPr/>
                    <a:lstStyle/>
                    <a:p>
                      <a:pPr algn="ctr"/>
                      <a:r>
                        <a:rPr lang="pt-BR" dirty="0"/>
                        <a:t>Não</a:t>
                      </a:r>
                    </a:p>
                  </a:txBody>
                  <a:tcPr/>
                </a:tc>
                <a:tc>
                  <a:txBody>
                    <a:bodyPr/>
                    <a:lstStyle/>
                    <a:p>
                      <a:pPr algn="ctr"/>
                      <a:r>
                        <a:rPr lang="pt-BR" dirty="0"/>
                        <a:t>Solteiro</a:t>
                      </a:r>
                    </a:p>
                  </a:txBody>
                  <a:tcPr/>
                </a:tc>
                <a:tc>
                  <a:txBody>
                    <a:bodyPr/>
                    <a:lstStyle/>
                    <a:p>
                      <a:pPr algn="r"/>
                      <a:r>
                        <a:rPr lang="pt-BR" dirty="0"/>
                        <a:t>75.000,00</a:t>
                      </a:r>
                    </a:p>
                  </a:txBody>
                  <a:tcPr/>
                </a:tc>
                <a:tc>
                  <a:txBody>
                    <a:bodyPr/>
                    <a:lstStyle/>
                    <a:p>
                      <a:pPr algn="ctr"/>
                      <a:r>
                        <a:rPr lang="pt-BR" b="1" dirty="0">
                          <a:solidFill>
                            <a:srgbClr val="FF0000"/>
                          </a:solidFill>
                        </a:rPr>
                        <a:t>?</a:t>
                      </a:r>
                    </a:p>
                  </a:txBody>
                  <a:tcPr/>
                </a:tc>
                <a:extLst>
                  <a:ext uri="{0D108BD9-81ED-4DB2-BD59-A6C34878D82A}">
                    <a16:rowId xmlns:a16="http://schemas.microsoft.com/office/drawing/2014/main" val="10001"/>
                  </a:ext>
                </a:extLst>
              </a:tr>
              <a:tr h="370840">
                <a:tc>
                  <a:txBody>
                    <a:bodyPr/>
                    <a:lstStyle/>
                    <a:p>
                      <a:pPr algn="ctr"/>
                      <a:r>
                        <a:rPr lang="pt-BR" dirty="0"/>
                        <a:t>Sim</a:t>
                      </a:r>
                    </a:p>
                  </a:txBody>
                  <a:tcPr/>
                </a:tc>
                <a:tc>
                  <a:txBody>
                    <a:bodyPr/>
                    <a:lstStyle/>
                    <a:p>
                      <a:pPr algn="ctr"/>
                      <a:r>
                        <a:rPr lang="pt-BR" dirty="0"/>
                        <a:t>Casado</a:t>
                      </a:r>
                    </a:p>
                  </a:txBody>
                  <a:tcPr/>
                </a:tc>
                <a:tc>
                  <a:txBody>
                    <a:bodyPr/>
                    <a:lstStyle/>
                    <a:p>
                      <a:pPr algn="r"/>
                      <a:r>
                        <a:rPr lang="pt-BR" dirty="0"/>
                        <a:t>50.000,00</a:t>
                      </a:r>
                    </a:p>
                  </a:txBody>
                  <a:tcPr/>
                </a:tc>
                <a:tc>
                  <a:txBody>
                    <a:bodyPr/>
                    <a:lstStyle/>
                    <a:p>
                      <a:pPr algn="ctr"/>
                      <a:r>
                        <a:rPr lang="pt-BR" b="1" dirty="0">
                          <a:solidFill>
                            <a:srgbClr val="FF0000"/>
                          </a:solidFill>
                        </a:rPr>
                        <a:t>?</a:t>
                      </a:r>
                    </a:p>
                  </a:txBody>
                  <a:tcPr/>
                </a:tc>
                <a:extLst>
                  <a:ext uri="{0D108BD9-81ED-4DB2-BD59-A6C34878D82A}">
                    <a16:rowId xmlns:a16="http://schemas.microsoft.com/office/drawing/2014/main" val="10002"/>
                  </a:ext>
                </a:extLst>
              </a:tr>
              <a:tr h="370840">
                <a:tc>
                  <a:txBody>
                    <a:bodyPr/>
                    <a:lstStyle/>
                    <a:p>
                      <a:pPr algn="ctr"/>
                      <a:r>
                        <a:rPr lang="pt-BR" dirty="0"/>
                        <a:t>Não</a:t>
                      </a:r>
                    </a:p>
                  </a:txBody>
                  <a:tcPr/>
                </a:tc>
                <a:tc>
                  <a:txBody>
                    <a:bodyPr/>
                    <a:lstStyle/>
                    <a:p>
                      <a:pPr algn="ctr"/>
                      <a:r>
                        <a:rPr lang="pt-BR" dirty="0"/>
                        <a:t>Casado</a:t>
                      </a:r>
                    </a:p>
                  </a:txBody>
                  <a:tcPr/>
                </a:tc>
                <a:tc>
                  <a:txBody>
                    <a:bodyPr/>
                    <a:lstStyle/>
                    <a:p>
                      <a:pPr algn="r"/>
                      <a:r>
                        <a:rPr lang="pt-BR" dirty="0"/>
                        <a:t>150.000,00</a:t>
                      </a:r>
                    </a:p>
                  </a:txBody>
                  <a:tcPr/>
                </a:tc>
                <a:tc>
                  <a:txBody>
                    <a:bodyPr/>
                    <a:lstStyle/>
                    <a:p>
                      <a:pPr algn="ctr"/>
                      <a:r>
                        <a:rPr lang="pt-BR" b="1" dirty="0">
                          <a:solidFill>
                            <a:srgbClr val="FF0000"/>
                          </a:solidFill>
                        </a:rPr>
                        <a:t>?</a:t>
                      </a:r>
                    </a:p>
                  </a:txBody>
                  <a:tcPr/>
                </a:tc>
                <a:extLst>
                  <a:ext uri="{0D108BD9-81ED-4DB2-BD59-A6C34878D82A}">
                    <a16:rowId xmlns:a16="http://schemas.microsoft.com/office/drawing/2014/main" val="10003"/>
                  </a:ext>
                </a:extLst>
              </a:tr>
              <a:tr h="370840">
                <a:tc>
                  <a:txBody>
                    <a:bodyPr/>
                    <a:lstStyle/>
                    <a:p>
                      <a:pPr algn="ctr"/>
                      <a:r>
                        <a:rPr lang="pt-BR" dirty="0"/>
                        <a:t>Sim</a:t>
                      </a:r>
                    </a:p>
                  </a:txBody>
                  <a:tcPr/>
                </a:tc>
                <a:tc>
                  <a:txBody>
                    <a:bodyPr/>
                    <a:lstStyle/>
                    <a:p>
                      <a:pPr algn="ctr"/>
                      <a:r>
                        <a:rPr lang="pt-BR" dirty="0"/>
                        <a:t>Divorciado</a:t>
                      </a:r>
                    </a:p>
                  </a:txBody>
                  <a:tcPr/>
                </a:tc>
                <a:tc>
                  <a:txBody>
                    <a:bodyPr/>
                    <a:lstStyle/>
                    <a:p>
                      <a:pPr algn="r"/>
                      <a:r>
                        <a:rPr lang="pt-BR" dirty="0"/>
                        <a:t>90.000,00</a:t>
                      </a:r>
                    </a:p>
                  </a:txBody>
                  <a:tcPr/>
                </a:tc>
                <a:tc>
                  <a:txBody>
                    <a:bodyPr/>
                    <a:lstStyle/>
                    <a:p>
                      <a:pPr algn="ctr"/>
                      <a:r>
                        <a:rPr lang="pt-BR" b="1" dirty="0">
                          <a:solidFill>
                            <a:srgbClr val="FF0000"/>
                          </a:solidFill>
                        </a:rPr>
                        <a:t>?</a:t>
                      </a:r>
                    </a:p>
                  </a:txBody>
                  <a:tcPr/>
                </a:tc>
                <a:extLst>
                  <a:ext uri="{0D108BD9-81ED-4DB2-BD59-A6C34878D82A}">
                    <a16:rowId xmlns:a16="http://schemas.microsoft.com/office/drawing/2014/main" val="10004"/>
                  </a:ext>
                </a:extLst>
              </a:tr>
              <a:tr h="370840">
                <a:tc>
                  <a:txBody>
                    <a:bodyPr/>
                    <a:lstStyle/>
                    <a:p>
                      <a:pPr algn="ctr"/>
                      <a:r>
                        <a:rPr lang="pt-BR" dirty="0"/>
                        <a:t>Não</a:t>
                      </a:r>
                    </a:p>
                  </a:txBody>
                  <a:tcPr/>
                </a:tc>
                <a:tc>
                  <a:txBody>
                    <a:bodyPr/>
                    <a:lstStyle/>
                    <a:p>
                      <a:pPr algn="ctr"/>
                      <a:r>
                        <a:rPr lang="pt-BR" dirty="0"/>
                        <a:t>Solteiro</a:t>
                      </a:r>
                    </a:p>
                  </a:txBody>
                  <a:tcPr/>
                </a:tc>
                <a:tc>
                  <a:txBody>
                    <a:bodyPr/>
                    <a:lstStyle/>
                    <a:p>
                      <a:pPr algn="r"/>
                      <a:r>
                        <a:rPr lang="pt-BR" dirty="0"/>
                        <a:t>40.000,00</a:t>
                      </a:r>
                    </a:p>
                  </a:txBody>
                  <a:tcPr/>
                </a:tc>
                <a:tc>
                  <a:txBody>
                    <a:bodyPr/>
                    <a:lstStyle/>
                    <a:p>
                      <a:pPr algn="ctr"/>
                      <a:r>
                        <a:rPr lang="pt-BR" b="1" dirty="0">
                          <a:solidFill>
                            <a:srgbClr val="FF0000"/>
                          </a:solidFill>
                        </a:rPr>
                        <a:t>?</a:t>
                      </a:r>
                    </a:p>
                  </a:txBody>
                  <a:tcPr/>
                </a:tc>
                <a:extLst>
                  <a:ext uri="{0D108BD9-81ED-4DB2-BD59-A6C34878D82A}">
                    <a16:rowId xmlns:a16="http://schemas.microsoft.com/office/drawing/2014/main" val="10005"/>
                  </a:ext>
                </a:extLst>
              </a:tr>
              <a:tr h="370840">
                <a:tc>
                  <a:txBody>
                    <a:bodyPr/>
                    <a:lstStyle/>
                    <a:p>
                      <a:pPr algn="ctr"/>
                      <a:r>
                        <a:rPr lang="pt-BR" dirty="0"/>
                        <a:t>Não</a:t>
                      </a:r>
                    </a:p>
                  </a:txBody>
                  <a:tcPr/>
                </a:tc>
                <a:tc>
                  <a:txBody>
                    <a:bodyPr/>
                    <a:lstStyle/>
                    <a:p>
                      <a:pPr algn="ctr"/>
                      <a:r>
                        <a:rPr lang="pt-BR" dirty="0"/>
                        <a:t>Casado</a:t>
                      </a:r>
                    </a:p>
                  </a:txBody>
                  <a:tcPr/>
                </a:tc>
                <a:tc>
                  <a:txBody>
                    <a:bodyPr/>
                    <a:lstStyle/>
                    <a:p>
                      <a:pPr algn="r"/>
                      <a:r>
                        <a:rPr lang="pt-BR" dirty="0"/>
                        <a:t>80.000,00</a:t>
                      </a:r>
                    </a:p>
                  </a:txBody>
                  <a:tcPr/>
                </a:tc>
                <a:tc>
                  <a:txBody>
                    <a:bodyPr/>
                    <a:lstStyle/>
                    <a:p>
                      <a:pPr algn="ctr"/>
                      <a:r>
                        <a:rPr lang="pt-BR" b="1" dirty="0">
                          <a:solidFill>
                            <a:srgbClr val="FF0000"/>
                          </a:solidFill>
                        </a:rPr>
                        <a:t>?</a:t>
                      </a:r>
                    </a:p>
                  </a:txBody>
                  <a:tcPr/>
                </a:tc>
                <a:extLst>
                  <a:ext uri="{0D108BD9-81ED-4DB2-BD59-A6C34878D82A}">
                    <a16:rowId xmlns:a16="http://schemas.microsoft.com/office/drawing/2014/main" val="10006"/>
                  </a:ext>
                </a:extLst>
              </a:tr>
            </a:tbl>
          </a:graphicData>
        </a:graphic>
      </p:graphicFrame>
      <p:sp>
        <p:nvSpPr>
          <p:cNvPr id="3" name="CaixaDeTexto 2"/>
          <p:cNvSpPr txBox="1"/>
          <p:nvPr/>
        </p:nvSpPr>
        <p:spPr>
          <a:xfrm>
            <a:off x="7863840" y="3371850"/>
            <a:ext cx="4080510" cy="523220"/>
          </a:xfrm>
          <a:prstGeom prst="rect">
            <a:avLst/>
          </a:prstGeom>
          <a:noFill/>
        </p:spPr>
        <p:txBody>
          <a:bodyPr wrap="square" rtlCol="0">
            <a:spAutoFit/>
          </a:bodyPr>
          <a:lstStyle/>
          <a:p>
            <a:r>
              <a:rPr lang="pt-BR" sz="2800" b="1" dirty="0">
                <a:solidFill>
                  <a:srgbClr val="FF0000"/>
                </a:solidFill>
              </a:rPr>
              <a:t>Classificação</a:t>
            </a:r>
          </a:p>
        </p:txBody>
      </p:sp>
      <p:cxnSp>
        <p:nvCxnSpPr>
          <p:cNvPr id="5" name="Conector de Seta Reta 4"/>
          <p:cNvCxnSpPr/>
          <p:nvPr/>
        </p:nvCxnSpPr>
        <p:spPr>
          <a:xfrm flipH="1">
            <a:off x="6892290" y="3589020"/>
            <a:ext cx="765810" cy="1143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93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a:hlinkClick r:id="" action="ppaction://noaction">
              <a:snd r:embed="rId4" name="chimes.wav"/>
            </a:hlinkClick>
          </p:cNvPr>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CLASSIFICAÇÃO</a:t>
            </a:r>
            <a:r>
              <a:rPr lang="pt-BR" sz="4000" dirty="0">
                <a:solidFill>
                  <a:schemeClr val="tx1"/>
                </a:solidFill>
              </a:rPr>
              <a:t>  </a:t>
            </a:r>
            <a:endParaRPr lang="pt-BR" sz="2800" dirty="0">
              <a:solidFill>
                <a:schemeClr val="tx1"/>
              </a:solidFill>
            </a:endParaRPr>
          </a:p>
          <a:p>
            <a:endParaRPr lang="pt-BR" sz="2800" dirty="0">
              <a:solidFill>
                <a:schemeClr val="tx1"/>
              </a:solidFill>
            </a:endParaRPr>
          </a:p>
        </p:txBody>
      </p:sp>
      <p:graphicFrame>
        <p:nvGraphicFramePr>
          <p:cNvPr id="2" name="Tabela 1"/>
          <p:cNvGraphicFramePr>
            <a:graphicFrameLocks noGrp="1"/>
          </p:cNvGraphicFramePr>
          <p:nvPr>
            <p:extLst>
              <p:ext uri="{D42A27DB-BD31-4B8C-83A1-F6EECF244321}">
                <p14:modId xmlns:p14="http://schemas.microsoft.com/office/powerpoint/2010/main" val="2049901367"/>
              </p:ext>
            </p:extLst>
          </p:nvPr>
        </p:nvGraphicFramePr>
        <p:xfrm>
          <a:off x="484386" y="2381198"/>
          <a:ext cx="6715952" cy="4079240"/>
        </p:xfrm>
        <a:graphic>
          <a:graphicData uri="http://schemas.openxmlformats.org/drawingml/2006/table">
            <a:tbl>
              <a:tblPr firstRow="1" bandRow="1">
                <a:tableStyleId>{5C22544A-7EE6-4342-B048-85BDC9FD1C3A}</a:tableStyleId>
              </a:tblPr>
              <a:tblGrid>
                <a:gridCol w="1045972">
                  <a:extLst>
                    <a:ext uri="{9D8B030D-6E8A-4147-A177-3AD203B41FA5}">
                      <a16:colId xmlns:a16="http://schemas.microsoft.com/office/drawing/2014/main" val="20000"/>
                    </a:ext>
                  </a:extLst>
                </a:gridCol>
                <a:gridCol w="1222566">
                  <a:extLst>
                    <a:ext uri="{9D8B030D-6E8A-4147-A177-3AD203B41FA5}">
                      <a16:colId xmlns:a16="http://schemas.microsoft.com/office/drawing/2014/main" val="20001"/>
                    </a:ext>
                  </a:extLst>
                </a:gridCol>
                <a:gridCol w="1442149">
                  <a:extLst>
                    <a:ext uri="{9D8B030D-6E8A-4147-A177-3AD203B41FA5}">
                      <a16:colId xmlns:a16="http://schemas.microsoft.com/office/drawing/2014/main" val="20002"/>
                    </a:ext>
                  </a:extLst>
                </a:gridCol>
                <a:gridCol w="1097280">
                  <a:extLst>
                    <a:ext uri="{9D8B030D-6E8A-4147-A177-3AD203B41FA5}">
                      <a16:colId xmlns:a16="http://schemas.microsoft.com/office/drawing/2014/main" val="20003"/>
                    </a:ext>
                  </a:extLst>
                </a:gridCol>
                <a:gridCol w="792607">
                  <a:extLst>
                    <a:ext uri="{9D8B030D-6E8A-4147-A177-3AD203B41FA5}">
                      <a16:colId xmlns:a16="http://schemas.microsoft.com/office/drawing/2014/main" val="20004"/>
                    </a:ext>
                  </a:extLst>
                </a:gridCol>
                <a:gridCol w="1115378">
                  <a:extLst>
                    <a:ext uri="{9D8B030D-6E8A-4147-A177-3AD203B41FA5}">
                      <a16:colId xmlns:a16="http://schemas.microsoft.com/office/drawing/2014/main" val="20005"/>
                    </a:ext>
                  </a:extLst>
                </a:gridCol>
              </a:tblGrid>
              <a:tr h="370840">
                <a:tc>
                  <a:txBody>
                    <a:bodyPr/>
                    <a:lstStyle/>
                    <a:p>
                      <a:pPr algn="ctr"/>
                      <a:r>
                        <a:rPr lang="pt-BR" dirty="0"/>
                        <a:t>Exemplo</a:t>
                      </a:r>
                    </a:p>
                  </a:txBody>
                  <a:tcPr/>
                </a:tc>
                <a:tc>
                  <a:txBody>
                    <a:bodyPr/>
                    <a:lstStyle/>
                    <a:p>
                      <a:pPr algn="ctr"/>
                      <a:r>
                        <a:rPr lang="pt-BR" dirty="0"/>
                        <a:t>Céu</a:t>
                      </a:r>
                    </a:p>
                  </a:txBody>
                  <a:tcPr/>
                </a:tc>
                <a:tc>
                  <a:txBody>
                    <a:bodyPr/>
                    <a:lstStyle/>
                    <a:p>
                      <a:pPr algn="ctr"/>
                      <a:r>
                        <a:rPr lang="pt-BR" dirty="0"/>
                        <a:t>Temperatura</a:t>
                      </a:r>
                    </a:p>
                  </a:txBody>
                  <a:tcPr/>
                </a:tc>
                <a:tc>
                  <a:txBody>
                    <a:bodyPr/>
                    <a:lstStyle/>
                    <a:p>
                      <a:pPr algn="ctr"/>
                      <a:r>
                        <a:rPr lang="pt-BR" dirty="0"/>
                        <a:t>Umidade</a:t>
                      </a:r>
                    </a:p>
                  </a:txBody>
                  <a:tcPr/>
                </a:tc>
                <a:tc>
                  <a:txBody>
                    <a:bodyPr/>
                    <a:lstStyle/>
                    <a:p>
                      <a:pPr algn="ctr"/>
                      <a:r>
                        <a:rPr lang="pt-BR" dirty="0"/>
                        <a:t>Vento</a:t>
                      </a:r>
                    </a:p>
                  </a:txBody>
                  <a:tcPr/>
                </a:tc>
                <a:tc>
                  <a:txBody>
                    <a:bodyPr/>
                    <a:lstStyle/>
                    <a:p>
                      <a:pPr algn="ctr"/>
                      <a:r>
                        <a:rPr lang="pt-BR" dirty="0">
                          <a:solidFill>
                            <a:srgbClr val="FF0000"/>
                          </a:solidFill>
                        </a:rPr>
                        <a:t>Choverá?</a:t>
                      </a:r>
                    </a:p>
                  </a:txBody>
                  <a:tcPr/>
                </a:tc>
                <a:extLst>
                  <a:ext uri="{0D108BD9-81ED-4DB2-BD59-A6C34878D82A}">
                    <a16:rowId xmlns:a16="http://schemas.microsoft.com/office/drawing/2014/main" val="10000"/>
                  </a:ext>
                </a:extLst>
              </a:tr>
              <a:tr h="370840">
                <a:tc>
                  <a:txBody>
                    <a:bodyPr/>
                    <a:lstStyle/>
                    <a:p>
                      <a:pPr algn="ctr">
                        <a:spcAft>
                          <a:spcPts val="0"/>
                        </a:spcAft>
                      </a:pPr>
                      <a:r>
                        <a:rPr lang="pt-BR" sz="1800" kern="1200" dirty="0">
                          <a:solidFill>
                            <a:schemeClr val="dk1"/>
                          </a:solidFill>
                          <a:latin typeface="+mn-lt"/>
                          <a:ea typeface="+mn-ea"/>
                          <a:cs typeface="+mn-cs"/>
                        </a:rPr>
                        <a:t>1</a:t>
                      </a:r>
                    </a:p>
                  </a:txBody>
                  <a:tcPr marL="44450" marR="44450" marT="0" marB="0"/>
                </a:tc>
                <a:tc>
                  <a:txBody>
                    <a:bodyPr/>
                    <a:lstStyle/>
                    <a:p>
                      <a:pPr algn="ctr">
                        <a:spcAft>
                          <a:spcPts val="0"/>
                        </a:spcAft>
                      </a:pPr>
                      <a:r>
                        <a:rPr lang="pt-BR" sz="1800" kern="1200">
                          <a:solidFill>
                            <a:schemeClr val="dk1"/>
                          </a:solidFill>
                          <a:latin typeface="+mn-lt"/>
                          <a:ea typeface="+mn-ea"/>
                          <a:cs typeface="+mn-cs"/>
                        </a:rPr>
                        <a:t>Ensolarado</a:t>
                      </a:r>
                    </a:p>
                  </a:txBody>
                  <a:tcPr marL="44450" marR="44450" marT="0" marB="0"/>
                </a:tc>
                <a:tc>
                  <a:txBody>
                    <a:bodyPr/>
                    <a:lstStyle/>
                    <a:p>
                      <a:pPr algn="ctr">
                        <a:spcAft>
                          <a:spcPts val="0"/>
                        </a:spcAft>
                      </a:pPr>
                      <a:r>
                        <a:rPr lang="pt-BR" sz="1800" kern="1200">
                          <a:solidFill>
                            <a:schemeClr val="dk1"/>
                          </a:solidFill>
                          <a:latin typeface="+mn-lt"/>
                          <a:ea typeface="+mn-ea"/>
                          <a:cs typeface="+mn-cs"/>
                        </a:rPr>
                        <a:t>Elevada</a:t>
                      </a:r>
                    </a:p>
                  </a:txBody>
                  <a:tcPr marL="44450" marR="44450" marT="0" marB="0"/>
                </a:tc>
                <a:tc>
                  <a:txBody>
                    <a:bodyPr/>
                    <a:lstStyle/>
                    <a:p>
                      <a:pPr algn="ctr">
                        <a:spcAft>
                          <a:spcPts val="0"/>
                        </a:spcAft>
                      </a:pPr>
                      <a:r>
                        <a:rPr lang="pt-BR" sz="1800" kern="1200">
                          <a:solidFill>
                            <a:schemeClr val="dk1"/>
                          </a:solidFill>
                          <a:latin typeface="+mn-lt"/>
                          <a:ea typeface="+mn-ea"/>
                          <a:cs typeface="+mn-cs"/>
                        </a:rPr>
                        <a:t>Alta</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Não</a:t>
                      </a:r>
                    </a:p>
                  </a:txBody>
                  <a:tcPr marL="44450" marR="44450" marT="0" marB="0"/>
                </a:tc>
                <a:tc>
                  <a:txBody>
                    <a:bodyPr/>
                    <a:lstStyle/>
                    <a:p>
                      <a:pPr algn="ctr">
                        <a:spcAft>
                          <a:spcPts val="0"/>
                        </a:spcAft>
                      </a:pPr>
                      <a:r>
                        <a:rPr lang="pt-BR" sz="1800" kern="1200" dirty="0">
                          <a:solidFill>
                            <a:srgbClr val="FF0000"/>
                          </a:solidFill>
                          <a:latin typeface="+mn-lt"/>
                          <a:ea typeface="+mn-ea"/>
                          <a:cs typeface="+mn-cs"/>
                        </a:rPr>
                        <a:t>SIM</a:t>
                      </a:r>
                    </a:p>
                  </a:txBody>
                  <a:tcPr marL="44450" marR="44450" marT="0" marB="0"/>
                </a:tc>
                <a:extLst>
                  <a:ext uri="{0D108BD9-81ED-4DB2-BD59-A6C34878D82A}">
                    <a16:rowId xmlns:a16="http://schemas.microsoft.com/office/drawing/2014/main" val="10001"/>
                  </a:ext>
                </a:extLst>
              </a:tr>
              <a:tr h="370840">
                <a:tc>
                  <a:txBody>
                    <a:bodyPr/>
                    <a:lstStyle/>
                    <a:p>
                      <a:pPr algn="ctr">
                        <a:spcAft>
                          <a:spcPts val="0"/>
                        </a:spcAft>
                      </a:pPr>
                      <a:r>
                        <a:rPr lang="pt-BR" sz="1800" kern="1200" dirty="0">
                          <a:solidFill>
                            <a:schemeClr val="dk1"/>
                          </a:solidFill>
                          <a:latin typeface="+mn-lt"/>
                          <a:ea typeface="+mn-ea"/>
                          <a:cs typeface="+mn-cs"/>
                        </a:rPr>
                        <a:t>2</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Ensolarado</a:t>
                      </a:r>
                    </a:p>
                  </a:txBody>
                  <a:tcPr marL="44450" marR="44450" marT="0" marB="0"/>
                </a:tc>
                <a:tc>
                  <a:txBody>
                    <a:bodyPr/>
                    <a:lstStyle/>
                    <a:p>
                      <a:pPr algn="ctr">
                        <a:spcAft>
                          <a:spcPts val="0"/>
                        </a:spcAft>
                      </a:pPr>
                      <a:r>
                        <a:rPr lang="pt-BR" sz="1800" kern="1200">
                          <a:solidFill>
                            <a:schemeClr val="dk1"/>
                          </a:solidFill>
                          <a:latin typeface="+mn-lt"/>
                          <a:ea typeface="+mn-ea"/>
                          <a:cs typeface="+mn-cs"/>
                        </a:rPr>
                        <a:t>Elevada</a:t>
                      </a:r>
                    </a:p>
                  </a:txBody>
                  <a:tcPr marL="44450" marR="44450" marT="0" marB="0"/>
                </a:tc>
                <a:tc>
                  <a:txBody>
                    <a:bodyPr/>
                    <a:lstStyle/>
                    <a:p>
                      <a:pPr algn="ctr">
                        <a:spcAft>
                          <a:spcPts val="0"/>
                        </a:spcAft>
                      </a:pPr>
                      <a:r>
                        <a:rPr lang="pt-BR" sz="1800" kern="1200">
                          <a:solidFill>
                            <a:schemeClr val="dk1"/>
                          </a:solidFill>
                          <a:latin typeface="+mn-lt"/>
                          <a:ea typeface="+mn-ea"/>
                          <a:cs typeface="+mn-cs"/>
                        </a:rPr>
                        <a:t>Alta</a:t>
                      </a:r>
                    </a:p>
                  </a:txBody>
                  <a:tcPr marL="44450" marR="44450" marT="0" marB="0"/>
                </a:tc>
                <a:tc>
                  <a:txBody>
                    <a:bodyPr/>
                    <a:lstStyle/>
                    <a:p>
                      <a:pPr algn="ctr">
                        <a:spcAft>
                          <a:spcPts val="0"/>
                        </a:spcAft>
                      </a:pPr>
                      <a:r>
                        <a:rPr lang="pt-BR" sz="1800" kern="1200">
                          <a:solidFill>
                            <a:schemeClr val="dk1"/>
                          </a:solidFill>
                          <a:latin typeface="+mn-lt"/>
                          <a:ea typeface="+mn-ea"/>
                          <a:cs typeface="+mn-cs"/>
                        </a:rPr>
                        <a:t>Sim</a:t>
                      </a:r>
                    </a:p>
                  </a:txBody>
                  <a:tcPr marL="44450" marR="44450" marT="0" marB="0"/>
                </a:tc>
                <a:tc>
                  <a:txBody>
                    <a:bodyPr/>
                    <a:lstStyle/>
                    <a:p>
                      <a:pPr algn="ctr">
                        <a:spcAft>
                          <a:spcPts val="0"/>
                        </a:spcAft>
                      </a:pPr>
                      <a:r>
                        <a:rPr lang="pt-BR" sz="1800" kern="1200">
                          <a:solidFill>
                            <a:srgbClr val="FF0000"/>
                          </a:solidFill>
                          <a:latin typeface="+mn-lt"/>
                          <a:ea typeface="+mn-ea"/>
                          <a:cs typeface="+mn-cs"/>
                        </a:rPr>
                        <a:t>SIM</a:t>
                      </a:r>
                    </a:p>
                  </a:txBody>
                  <a:tcPr marL="44450" marR="44450" marT="0" marB="0"/>
                </a:tc>
                <a:extLst>
                  <a:ext uri="{0D108BD9-81ED-4DB2-BD59-A6C34878D82A}">
                    <a16:rowId xmlns:a16="http://schemas.microsoft.com/office/drawing/2014/main" val="10002"/>
                  </a:ext>
                </a:extLst>
              </a:tr>
              <a:tr h="370840">
                <a:tc>
                  <a:txBody>
                    <a:bodyPr/>
                    <a:lstStyle/>
                    <a:p>
                      <a:pPr algn="ctr">
                        <a:spcAft>
                          <a:spcPts val="0"/>
                        </a:spcAft>
                      </a:pPr>
                      <a:r>
                        <a:rPr lang="pt-BR" sz="1800" kern="1200">
                          <a:solidFill>
                            <a:schemeClr val="dk1"/>
                          </a:solidFill>
                          <a:latin typeface="+mn-lt"/>
                          <a:ea typeface="+mn-ea"/>
                          <a:cs typeface="+mn-cs"/>
                        </a:rPr>
                        <a:t>3</a:t>
                      </a:r>
                    </a:p>
                  </a:txBody>
                  <a:tcPr marL="44450" marR="44450" marT="0" marB="0"/>
                </a:tc>
                <a:tc>
                  <a:txBody>
                    <a:bodyPr/>
                    <a:lstStyle/>
                    <a:p>
                      <a:pPr algn="ctr">
                        <a:spcAft>
                          <a:spcPts val="0"/>
                        </a:spcAft>
                      </a:pPr>
                      <a:r>
                        <a:rPr lang="pt-BR" sz="1800" kern="1200">
                          <a:solidFill>
                            <a:schemeClr val="dk1"/>
                          </a:solidFill>
                          <a:latin typeface="+mn-lt"/>
                          <a:ea typeface="+mn-ea"/>
                          <a:cs typeface="+mn-cs"/>
                        </a:rPr>
                        <a:t>Coberto</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Elevada</a:t>
                      </a:r>
                    </a:p>
                  </a:txBody>
                  <a:tcPr marL="44450" marR="44450" marT="0" marB="0"/>
                </a:tc>
                <a:tc>
                  <a:txBody>
                    <a:bodyPr/>
                    <a:lstStyle/>
                    <a:p>
                      <a:pPr algn="ctr">
                        <a:spcAft>
                          <a:spcPts val="0"/>
                        </a:spcAft>
                      </a:pPr>
                      <a:r>
                        <a:rPr lang="pt-BR" sz="1800" kern="1200">
                          <a:solidFill>
                            <a:schemeClr val="dk1"/>
                          </a:solidFill>
                          <a:latin typeface="+mn-lt"/>
                          <a:ea typeface="+mn-ea"/>
                          <a:cs typeface="+mn-cs"/>
                        </a:rPr>
                        <a:t>Alta</a:t>
                      </a:r>
                    </a:p>
                  </a:txBody>
                  <a:tcPr marL="44450" marR="44450" marT="0" marB="0"/>
                </a:tc>
                <a:tc>
                  <a:txBody>
                    <a:bodyPr/>
                    <a:lstStyle/>
                    <a:p>
                      <a:pPr algn="ctr">
                        <a:spcAft>
                          <a:spcPts val="0"/>
                        </a:spcAft>
                      </a:pPr>
                      <a:r>
                        <a:rPr lang="pt-BR" sz="1800" kern="1200">
                          <a:solidFill>
                            <a:schemeClr val="dk1"/>
                          </a:solidFill>
                          <a:latin typeface="+mn-lt"/>
                          <a:ea typeface="+mn-ea"/>
                          <a:cs typeface="+mn-cs"/>
                        </a:rPr>
                        <a:t>Não</a:t>
                      </a:r>
                    </a:p>
                  </a:txBody>
                  <a:tcPr marL="44450" marR="44450" marT="0" marB="0"/>
                </a:tc>
                <a:tc>
                  <a:txBody>
                    <a:bodyPr/>
                    <a:lstStyle/>
                    <a:p>
                      <a:pPr algn="ctr">
                        <a:spcAft>
                          <a:spcPts val="0"/>
                        </a:spcAft>
                      </a:pPr>
                      <a:r>
                        <a:rPr lang="pt-BR" sz="1800" kern="1200">
                          <a:solidFill>
                            <a:srgbClr val="FF0000"/>
                          </a:solidFill>
                          <a:latin typeface="+mn-lt"/>
                          <a:ea typeface="+mn-ea"/>
                          <a:cs typeface="+mn-cs"/>
                        </a:rPr>
                        <a:t>NÃO</a:t>
                      </a:r>
                    </a:p>
                  </a:txBody>
                  <a:tcPr marL="44450" marR="44450" marT="0" marB="0"/>
                </a:tc>
                <a:extLst>
                  <a:ext uri="{0D108BD9-81ED-4DB2-BD59-A6C34878D82A}">
                    <a16:rowId xmlns:a16="http://schemas.microsoft.com/office/drawing/2014/main" val="10003"/>
                  </a:ext>
                </a:extLst>
              </a:tr>
              <a:tr h="370840">
                <a:tc>
                  <a:txBody>
                    <a:bodyPr/>
                    <a:lstStyle/>
                    <a:p>
                      <a:pPr algn="ctr">
                        <a:spcAft>
                          <a:spcPts val="0"/>
                        </a:spcAft>
                      </a:pPr>
                      <a:r>
                        <a:rPr lang="pt-BR" sz="1800" kern="1200">
                          <a:solidFill>
                            <a:schemeClr val="dk1"/>
                          </a:solidFill>
                          <a:latin typeface="+mn-lt"/>
                          <a:ea typeface="+mn-ea"/>
                          <a:cs typeface="+mn-cs"/>
                        </a:rPr>
                        <a:t>4</a:t>
                      </a:r>
                    </a:p>
                  </a:txBody>
                  <a:tcPr marL="44450" marR="44450" marT="0" marB="0"/>
                </a:tc>
                <a:tc>
                  <a:txBody>
                    <a:bodyPr/>
                    <a:lstStyle/>
                    <a:p>
                      <a:pPr algn="ctr">
                        <a:spcAft>
                          <a:spcPts val="0"/>
                        </a:spcAft>
                      </a:pPr>
                      <a:r>
                        <a:rPr lang="pt-BR" sz="1800" kern="1200">
                          <a:solidFill>
                            <a:schemeClr val="dk1"/>
                          </a:solidFill>
                          <a:latin typeface="+mn-lt"/>
                          <a:ea typeface="+mn-ea"/>
                          <a:cs typeface="+mn-cs"/>
                        </a:rPr>
                        <a:t>Chuvoso</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Média</a:t>
                      </a:r>
                    </a:p>
                  </a:txBody>
                  <a:tcPr marL="44450" marR="44450" marT="0" marB="0"/>
                </a:tc>
                <a:tc>
                  <a:txBody>
                    <a:bodyPr/>
                    <a:lstStyle/>
                    <a:p>
                      <a:pPr algn="ctr">
                        <a:spcAft>
                          <a:spcPts val="0"/>
                        </a:spcAft>
                      </a:pPr>
                      <a:r>
                        <a:rPr lang="pt-BR" sz="1800" kern="1200">
                          <a:solidFill>
                            <a:schemeClr val="dk1"/>
                          </a:solidFill>
                          <a:latin typeface="+mn-lt"/>
                          <a:ea typeface="+mn-ea"/>
                          <a:cs typeface="+mn-cs"/>
                        </a:rPr>
                        <a:t>Alta</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Não</a:t>
                      </a:r>
                    </a:p>
                  </a:txBody>
                  <a:tcPr marL="44450" marR="44450" marT="0" marB="0"/>
                </a:tc>
                <a:tc>
                  <a:txBody>
                    <a:bodyPr/>
                    <a:lstStyle/>
                    <a:p>
                      <a:pPr algn="ctr">
                        <a:spcAft>
                          <a:spcPts val="0"/>
                        </a:spcAft>
                      </a:pPr>
                      <a:r>
                        <a:rPr lang="pt-BR" sz="1800" kern="1200">
                          <a:solidFill>
                            <a:srgbClr val="FF0000"/>
                          </a:solidFill>
                          <a:latin typeface="+mn-lt"/>
                          <a:ea typeface="+mn-ea"/>
                          <a:cs typeface="+mn-cs"/>
                        </a:rPr>
                        <a:t>NÃO</a:t>
                      </a:r>
                    </a:p>
                  </a:txBody>
                  <a:tcPr marL="44450" marR="44450" marT="0" marB="0"/>
                </a:tc>
                <a:extLst>
                  <a:ext uri="{0D108BD9-81ED-4DB2-BD59-A6C34878D82A}">
                    <a16:rowId xmlns:a16="http://schemas.microsoft.com/office/drawing/2014/main" val="10004"/>
                  </a:ext>
                </a:extLst>
              </a:tr>
              <a:tr h="370840">
                <a:tc>
                  <a:txBody>
                    <a:bodyPr/>
                    <a:lstStyle/>
                    <a:p>
                      <a:pPr algn="ctr">
                        <a:spcAft>
                          <a:spcPts val="0"/>
                        </a:spcAft>
                      </a:pPr>
                      <a:r>
                        <a:rPr lang="pt-BR" sz="1800" kern="1200">
                          <a:solidFill>
                            <a:schemeClr val="dk1"/>
                          </a:solidFill>
                          <a:latin typeface="+mn-lt"/>
                          <a:ea typeface="+mn-ea"/>
                          <a:cs typeface="+mn-cs"/>
                        </a:rPr>
                        <a:t>5</a:t>
                      </a:r>
                    </a:p>
                  </a:txBody>
                  <a:tcPr marL="44450" marR="44450" marT="0" marB="0"/>
                </a:tc>
                <a:tc>
                  <a:txBody>
                    <a:bodyPr/>
                    <a:lstStyle/>
                    <a:p>
                      <a:pPr algn="ctr">
                        <a:spcAft>
                          <a:spcPts val="0"/>
                        </a:spcAft>
                      </a:pPr>
                      <a:r>
                        <a:rPr lang="pt-BR" sz="1800" kern="1200">
                          <a:solidFill>
                            <a:schemeClr val="dk1"/>
                          </a:solidFill>
                          <a:latin typeface="+mn-lt"/>
                          <a:ea typeface="+mn-ea"/>
                          <a:cs typeface="+mn-cs"/>
                        </a:rPr>
                        <a:t>Chuvoso</a:t>
                      </a:r>
                    </a:p>
                  </a:txBody>
                  <a:tcPr marL="44450" marR="44450" marT="0" marB="0"/>
                </a:tc>
                <a:tc>
                  <a:txBody>
                    <a:bodyPr/>
                    <a:lstStyle/>
                    <a:p>
                      <a:pPr algn="ctr">
                        <a:spcAft>
                          <a:spcPts val="0"/>
                        </a:spcAft>
                      </a:pPr>
                      <a:r>
                        <a:rPr lang="pt-BR" sz="1800" kern="1200">
                          <a:solidFill>
                            <a:schemeClr val="dk1"/>
                          </a:solidFill>
                          <a:latin typeface="+mn-lt"/>
                          <a:ea typeface="+mn-ea"/>
                          <a:cs typeface="+mn-cs"/>
                        </a:rPr>
                        <a:t>Baixa</a:t>
                      </a:r>
                    </a:p>
                  </a:txBody>
                  <a:tcPr marL="44450" marR="44450" marT="0" marB="0"/>
                </a:tc>
                <a:tc>
                  <a:txBody>
                    <a:bodyPr/>
                    <a:lstStyle/>
                    <a:p>
                      <a:pPr algn="ctr">
                        <a:spcAft>
                          <a:spcPts val="0"/>
                        </a:spcAft>
                      </a:pPr>
                      <a:r>
                        <a:rPr lang="pt-BR" sz="1800" kern="1200">
                          <a:solidFill>
                            <a:schemeClr val="dk1"/>
                          </a:solidFill>
                          <a:latin typeface="+mn-lt"/>
                          <a:ea typeface="+mn-ea"/>
                          <a:cs typeface="+mn-cs"/>
                        </a:rPr>
                        <a:t>Normal</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Não</a:t>
                      </a:r>
                    </a:p>
                  </a:txBody>
                  <a:tcPr marL="44450" marR="44450" marT="0" marB="0"/>
                </a:tc>
                <a:tc>
                  <a:txBody>
                    <a:bodyPr/>
                    <a:lstStyle/>
                    <a:p>
                      <a:pPr algn="ctr">
                        <a:spcAft>
                          <a:spcPts val="0"/>
                        </a:spcAft>
                      </a:pPr>
                      <a:r>
                        <a:rPr lang="pt-BR" sz="1800" kern="1200">
                          <a:solidFill>
                            <a:srgbClr val="FF0000"/>
                          </a:solidFill>
                          <a:latin typeface="+mn-lt"/>
                          <a:ea typeface="+mn-ea"/>
                          <a:cs typeface="+mn-cs"/>
                        </a:rPr>
                        <a:t>NÃO</a:t>
                      </a:r>
                    </a:p>
                  </a:txBody>
                  <a:tcPr marL="44450" marR="44450" marT="0" marB="0"/>
                </a:tc>
                <a:extLst>
                  <a:ext uri="{0D108BD9-81ED-4DB2-BD59-A6C34878D82A}">
                    <a16:rowId xmlns:a16="http://schemas.microsoft.com/office/drawing/2014/main" val="10005"/>
                  </a:ext>
                </a:extLst>
              </a:tr>
              <a:tr h="370840">
                <a:tc>
                  <a:txBody>
                    <a:bodyPr/>
                    <a:lstStyle/>
                    <a:p>
                      <a:pPr algn="ctr">
                        <a:spcAft>
                          <a:spcPts val="0"/>
                        </a:spcAft>
                      </a:pPr>
                      <a:r>
                        <a:rPr lang="pt-BR" sz="1800" kern="1200">
                          <a:solidFill>
                            <a:schemeClr val="dk1"/>
                          </a:solidFill>
                          <a:latin typeface="+mn-lt"/>
                          <a:ea typeface="+mn-ea"/>
                          <a:cs typeface="+mn-cs"/>
                        </a:rPr>
                        <a:t>6</a:t>
                      </a:r>
                    </a:p>
                  </a:txBody>
                  <a:tcPr marL="44450" marR="44450" marT="0" marB="0"/>
                </a:tc>
                <a:tc>
                  <a:txBody>
                    <a:bodyPr/>
                    <a:lstStyle/>
                    <a:p>
                      <a:pPr algn="ctr">
                        <a:spcAft>
                          <a:spcPts val="0"/>
                        </a:spcAft>
                      </a:pPr>
                      <a:r>
                        <a:rPr lang="pt-BR" sz="1800" kern="1200">
                          <a:solidFill>
                            <a:schemeClr val="dk1"/>
                          </a:solidFill>
                          <a:latin typeface="+mn-lt"/>
                          <a:ea typeface="+mn-ea"/>
                          <a:cs typeface="+mn-cs"/>
                        </a:rPr>
                        <a:t>Chuvoso</a:t>
                      </a:r>
                    </a:p>
                  </a:txBody>
                  <a:tcPr marL="44450" marR="44450" marT="0" marB="0"/>
                </a:tc>
                <a:tc>
                  <a:txBody>
                    <a:bodyPr/>
                    <a:lstStyle/>
                    <a:p>
                      <a:pPr algn="ctr">
                        <a:spcAft>
                          <a:spcPts val="0"/>
                        </a:spcAft>
                      </a:pPr>
                      <a:r>
                        <a:rPr lang="pt-BR" sz="1800" kern="1200">
                          <a:solidFill>
                            <a:schemeClr val="dk1"/>
                          </a:solidFill>
                          <a:latin typeface="+mn-lt"/>
                          <a:ea typeface="+mn-ea"/>
                          <a:cs typeface="+mn-cs"/>
                        </a:rPr>
                        <a:t>Baixa</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Normal</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Sim</a:t>
                      </a:r>
                    </a:p>
                  </a:txBody>
                  <a:tcPr marL="44450" marR="44450" marT="0" marB="0"/>
                </a:tc>
                <a:tc>
                  <a:txBody>
                    <a:bodyPr/>
                    <a:lstStyle/>
                    <a:p>
                      <a:pPr algn="ctr">
                        <a:spcAft>
                          <a:spcPts val="0"/>
                        </a:spcAft>
                      </a:pPr>
                      <a:r>
                        <a:rPr lang="pt-BR" sz="1800" kern="1200">
                          <a:solidFill>
                            <a:srgbClr val="FF0000"/>
                          </a:solidFill>
                          <a:latin typeface="+mn-lt"/>
                          <a:ea typeface="+mn-ea"/>
                          <a:cs typeface="+mn-cs"/>
                        </a:rPr>
                        <a:t>SIM</a:t>
                      </a:r>
                    </a:p>
                  </a:txBody>
                  <a:tcPr marL="44450" marR="44450" marT="0" marB="0"/>
                </a:tc>
                <a:extLst>
                  <a:ext uri="{0D108BD9-81ED-4DB2-BD59-A6C34878D82A}">
                    <a16:rowId xmlns:a16="http://schemas.microsoft.com/office/drawing/2014/main" val="10006"/>
                  </a:ext>
                </a:extLst>
              </a:tr>
              <a:tr h="370840">
                <a:tc>
                  <a:txBody>
                    <a:bodyPr/>
                    <a:lstStyle/>
                    <a:p>
                      <a:pPr algn="ctr">
                        <a:spcAft>
                          <a:spcPts val="0"/>
                        </a:spcAft>
                      </a:pPr>
                      <a:r>
                        <a:rPr lang="pt-BR" sz="1800" kern="1200">
                          <a:solidFill>
                            <a:schemeClr val="dk1"/>
                          </a:solidFill>
                          <a:latin typeface="+mn-lt"/>
                          <a:ea typeface="+mn-ea"/>
                          <a:cs typeface="+mn-cs"/>
                        </a:rPr>
                        <a:t>7</a:t>
                      </a:r>
                    </a:p>
                  </a:txBody>
                  <a:tcPr marL="44450" marR="44450" marT="0" marB="0"/>
                </a:tc>
                <a:tc>
                  <a:txBody>
                    <a:bodyPr/>
                    <a:lstStyle/>
                    <a:p>
                      <a:pPr algn="ctr">
                        <a:spcAft>
                          <a:spcPts val="0"/>
                        </a:spcAft>
                      </a:pPr>
                      <a:r>
                        <a:rPr lang="pt-BR" sz="1800" kern="1200">
                          <a:solidFill>
                            <a:schemeClr val="dk1"/>
                          </a:solidFill>
                          <a:latin typeface="+mn-lt"/>
                          <a:ea typeface="+mn-ea"/>
                          <a:cs typeface="+mn-cs"/>
                        </a:rPr>
                        <a:t>Coberto</a:t>
                      </a:r>
                    </a:p>
                  </a:txBody>
                  <a:tcPr marL="44450" marR="44450" marT="0" marB="0"/>
                </a:tc>
                <a:tc>
                  <a:txBody>
                    <a:bodyPr/>
                    <a:lstStyle/>
                    <a:p>
                      <a:pPr algn="ctr">
                        <a:spcAft>
                          <a:spcPts val="0"/>
                        </a:spcAft>
                      </a:pPr>
                      <a:r>
                        <a:rPr lang="pt-BR" sz="1800" kern="1200">
                          <a:solidFill>
                            <a:schemeClr val="dk1"/>
                          </a:solidFill>
                          <a:latin typeface="+mn-lt"/>
                          <a:ea typeface="+mn-ea"/>
                          <a:cs typeface="+mn-cs"/>
                        </a:rPr>
                        <a:t>Baixa</a:t>
                      </a:r>
                    </a:p>
                  </a:txBody>
                  <a:tcPr marL="44450" marR="44450" marT="0" marB="0"/>
                </a:tc>
                <a:tc>
                  <a:txBody>
                    <a:bodyPr/>
                    <a:lstStyle/>
                    <a:p>
                      <a:pPr algn="ctr">
                        <a:spcAft>
                          <a:spcPts val="0"/>
                        </a:spcAft>
                      </a:pPr>
                      <a:r>
                        <a:rPr lang="pt-BR" sz="1800" kern="1200">
                          <a:solidFill>
                            <a:schemeClr val="dk1"/>
                          </a:solidFill>
                          <a:latin typeface="+mn-lt"/>
                          <a:ea typeface="+mn-ea"/>
                          <a:cs typeface="+mn-cs"/>
                        </a:rPr>
                        <a:t>Normal</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Sim</a:t>
                      </a:r>
                    </a:p>
                  </a:txBody>
                  <a:tcPr marL="44450" marR="44450" marT="0" marB="0"/>
                </a:tc>
                <a:tc>
                  <a:txBody>
                    <a:bodyPr/>
                    <a:lstStyle/>
                    <a:p>
                      <a:pPr algn="ctr">
                        <a:spcAft>
                          <a:spcPts val="0"/>
                        </a:spcAft>
                      </a:pPr>
                      <a:r>
                        <a:rPr lang="pt-BR" sz="1800" kern="1200">
                          <a:solidFill>
                            <a:srgbClr val="FF0000"/>
                          </a:solidFill>
                          <a:latin typeface="+mn-lt"/>
                          <a:ea typeface="+mn-ea"/>
                          <a:cs typeface="+mn-cs"/>
                        </a:rPr>
                        <a:t>NÂO</a:t>
                      </a:r>
                    </a:p>
                  </a:txBody>
                  <a:tcPr marL="44450" marR="44450" marT="0" marB="0"/>
                </a:tc>
                <a:extLst>
                  <a:ext uri="{0D108BD9-81ED-4DB2-BD59-A6C34878D82A}">
                    <a16:rowId xmlns:a16="http://schemas.microsoft.com/office/drawing/2014/main" val="10007"/>
                  </a:ext>
                </a:extLst>
              </a:tr>
              <a:tr h="370840">
                <a:tc>
                  <a:txBody>
                    <a:bodyPr/>
                    <a:lstStyle/>
                    <a:p>
                      <a:pPr algn="ctr">
                        <a:spcAft>
                          <a:spcPts val="0"/>
                        </a:spcAft>
                      </a:pPr>
                      <a:r>
                        <a:rPr lang="pt-BR" sz="1800" kern="1200">
                          <a:solidFill>
                            <a:schemeClr val="dk1"/>
                          </a:solidFill>
                          <a:latin typeface="+mn-lt"/>
                          <a:ea typeface="+mn-ea"/>
                          <a:cs typeface="+mn-cs"/>
                        </a:rPr>
                        <a:t>8</a:t>
                      </a:r>
                    </a:p>
                  </a:txBody>
                  <a:tcPr marL="44450" marR="44450" marT="0" marB="0"/>
                </a:tc>
                <a:tc>
                  <a:txBody>
                    <a:bodyPr/>
                    <a:lstStyle/>
                    <a:p>
                      <a:pPr algn="ctr">
                        <a:spcAft>
                          <a:spcPts val="0"/>
                        </a:spcAft>
                      </a:pPr>
                      <a:r>
                        <a:rPr lang="pt-BR" sz="1800" kern="1200">
                          <a:solidFill>
                            <a:schemeClr val="dk1"/>
                          </a:solidFill>
                          <a:latin typeface="+mn-lt"/>
                          <a:ea typeface="+mn-ea"/>
                          <a:cs typeface="+mn-cs"/>
                        </a:rPr>
                        <a:t>Ensolarado </a:t>
                      </a:r>
                    </a:p>
                  </a:txBody>
                  <a:tcPr marL="44450" marR="44450" marT="0" marB="0"/>
                </a:tc>
                <a:tc>
                  <a:txBody>
                    <a:bodyPr/>
                    <a:lstStyle/>
                    <a:p>
                      <a:pPr algn="ctr">
                        <a:spcAft>
                          <a:spcPts val="0"/>
                        </a:spcAft>
                      </a:pPr>
                      <a:r>
                        <a:rPr lang="pt-BR" sz="1800" kern="1200">
                          <a:solidFill>
                            <a:schemeClr val="dk1"/>
                          </a:solidFill>
                          <a:latin typeface="+mn-lt"/>
                          <a:ea typeface="+mn-ea"/>
                          <a:cs typeface="+mn-cs"/>
                        </a:rPr>
                        <a:t>Média</a:t>
                      </a:r>
                    </a:p>
                  </a:txBody>
                  <a:tcPr marL="44450" marR="44450" marT="0" marB="0"/>
                </a:tc>
                <a:tc>
                  <a:txBody>
                    <a:bodyPr/>
                    <a:lstStyle/>
                    <a:p>
                      <a:pPr algn="ctr">
                        <a:spcAft>
                          <a:spcPts val="0"/>
                        </a:spcAft>
                      </a:pPr>
                      <a:r>
                        <a:rPr lang="pt-BR" sz="1800" kern="1200">
                          <a:solidFill>
                            <a:schemeClr val="dk1"/>
                          </a:solidFill>
                          <a:latin typeface="+mn-lt"/>
                          <a:ea typeface="+mn-ea"/>
                          <a:cs typeface="+mn-cs"/>
                        </a:rPr>
                        <a:t>Alta</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Não</a:t>
                      </a:r>
                    </a:p>
                  </a:txBody>
                  <a:tcPr marL="44450" marR="44450" marT="0" marB="0"/>
                </a:tc>
                <a:tc>
                  <a:txBody>
                    <a:bodyPr/>
                    <a:lstStyle/>
                    <a:p>
                      <a:pPr algn="ctr">
                        <a:spcAft>
                          <a:spcPts val="0"/>
                        </a:spcAft>
                      </a:pPr>
                      <a:r>
                        <a:rPr lang="pt-BR" sz="1800" kern="1200" dirty="0">
                          <a:solidFill>
                            <a:srgbClr val="FF0000"/>
                          </a:solidFill>
                          <a:latin typeface="+mn-lt"/>
                          <a:ea typeface="+mn-ea"/>
                          <a:cs typeface="+mn-cs"/>
                        </a:rPr>
                        <a:t>SIM</a:t>
                      </a:r>
                    </a:p>
                  </a:txBody>
                  <a:tcPr marL="44450" marR="44450" marT="0" marB="0"/>
                </a:tc>
                <a:extLst>
                  <a:ext uri="{0D108BD9-81ED-4DB2-BD59-A6C34878D82A}">
                    <a16:rowId xmlns:a16="http://schemas.microsoft.com/office/drawing/2014/main" val="10008"/>
                  </a:ext>
                </a:extLst>
              </a:tr>
              <a:tr h="370840">
                <a:tc>
                  <a:txBody>
                    <a:bodyPr/>
                    <a:lstStyle/>
                    <a:p>
                      <a:pPr algn="ctr">
                        <a:spcAft>
                          <a:spcPts val="0"/>
                        </a:spcAft>
                      </a:pPr>
                      <a:r>
                        <a:rPr lang="pt-BR" sz="1800" kern="1200">
                          <a:solidFill>
                            <a:schemeClr val="dk1"/>
                          </a:solidFill>
                          <a:latin typeface="+mn-lt"/>
                          <a:ea typeface="+mn-ea"/>
                          <a:cs typeface="+mn-cs"/>
                        </a:rPr>
                        <a:t>9</a:t>
                      </a:r>
                    </a:p>
                  </a:txBody>
                  <a:tcPr marL="44450" marR="44450" marT="0" marB="0"/>
                </a:tc>
                <a:tc>
                  <a:txBody>
                    <a:bodyPr/>
                    <a:lstStyle/>
                    <a:p>
                      <a:pPr algn="ctr">
                        <a:spcAft>
                          <a:spcPts val="0"/>
                        </a:spcAft>
                      </a:pPr>
                      <a:r>
                        <a:rPr lang="pt-BR" sz="1800" kern="1200">
                          <a:solidFill>
                            <a:schemeClr val="dk1"/>
                          </a:solidFill>
                          <a:latin typeface="+mn-lt"/>
                          <a:ea typeface="+mn-ea"/>
                          <a:cs typeface="+mn-cs"/>
                        </a:rPr>
                        <a:t>Ensolarado</a:t>
                      </a:r>
                    </a:p>
                  </a:txBody>
                  <a:tcPr marL="44450" marR="44450" marT="0" marB="0"/>
                </a:tc>
                <a:tc>
                  <a:txBody>
                    <a:bodyPr/>
                    <a:lstStyle/>
                    <a:p>
                      <a:pPr algn="ctr">
                        <a:spcAft>
                          <a:spcPts val="0"/>
                        </a:spcAft>
                      </a:pPr>
                      <a:r>
                        <a:rPr lang="pt-BR" sz="1800" kern="1200">
                          <a:solidFill>
                            <a:schemeClr val="dk1"/>
                          </a:solidFill>
                          <a:latin typeface="+mn-lt"/>
                          <a:ea typeface="+mn-ea"/>
                          <a:cs typeface="+mn-cs"/>
                        </a:rPr>
                        <a:t>Baixa</a:t>
                      </a:r>
                    </a:p>
                  </a:txBody>
                  <a:tcPr marL="44450" marR="44450" marT="0" marB="0"/>
                </a:tc>
                <a:tc>
                  <a:txBody>
                    <a:bodyPr/>
                    <a:lstStyle/>
                    <a:p>
                      <a:pPr algn="ctr">
                        <a:spcAft>
                          <a:spcPts val="0"/>
                        </a:spcAft>
                      </a:pPr>
                      <a:r>
                        <a:rPr lang="pt-BR" sz="1800" kern="1200">
                          <a:solidFill>
                            <a:schemeClr val="dk1"/>
                          </a:solidFill>
                          <a:latin typeface="+mn-lt"/>
                          <a:ea typeface="+mn-ea"/>
                          <a:cs typeface="+mn-cs"/>
                        </a:rPr>
                        <a:t>Normal</a:t>
                      </a:r>
                    </a:p>
                  </a:txBody>
                  <a:tcPr marL="44450" marR="44450" marT="0" marB="0"/>
                </a:tc>
                <a:tc>
                  <a:txBody>
                    <a:bodyPr/>
                    <a:lstStyle/>
                    <a:p>
                      <a:pPr algn="ctr">
                        <a:spcAft>
                          <a:spcPts val="0"/>
                        </a:spcAft>
                      </a:pPr>
                      <a:r>
                        <a:rPr lang="pt-BR" sz="1800" kern="1200">
                          <a:solidFill>
                            <a:schemeClr val="dk1"/>
                          </a:solidFill>
                          <a:latin typeface="+mn-lt"/>
                          <a:ea typeface="+mn-ea"/>
                          <a:cs typeface="+mn-cs"/>
                        </a:rPr>
                        <a:t>Não</a:t>
                      </a:r>
                    </a:p>
                  </a:txBody>
                  <a:tcPr marL="44450" marR="44450" marT="0" marB="0"/>
                </a:tc>
                <a:tc>
                  <a:txBody>
                    <a:bodyPr/>
                    <a:lstStyle/>
                    <a:p>
                      <a:pPr algn="ctr">
                        <a:spcAft>
                          <a:spcPts val="0"/>
                        </a:spcAft>
                      </a:pPr>
                      <a:r>
                        <a:rPr lang="pt-BR" sz="1800" kern="1200" dirty="0">
                          <a:solidFill>
                            <a:srgbClr val="FF0000"/>
                          </a:solidFill>
                          <a:latin typeface="+mn-lt"/>
                          <a:ea typeface="+mn-ea"/>
                          <a:cs typeface="+mn-cs"/>
                        </a:rPr>
                        <a:t>NÃO</a:t>
                      </a:r>
                    </a:p>
                  </a:txBody>
                  <a:tcPr marL="44450" marR="44450" marT="0" marB="0"/>
                </a:tc>
                <a:extLst>
                  <a:ext uri="{0D108BD9-81ED-4DB2-BD59-A6C34878D82A}">
                    <a16:rowId xmlns:a16="http://schemas.microsoft.com/office/drawing/2014/main" val="10009"/>
                  </a:ext>
                </a:extLst>
              </a:tr>
              <a:tr h="370840">
                <a:tc>
                  <a:txBody>
                    <a:bodyPr/>
                    <a:lstStyle/>
                    <a:p>
                      <a:pPr algn="ctr">
                        <a:spcAft>
                          <a:spcPts val="0"/>
                        </a:spcAft>
                      </a:pPr>
                      <a:r>
                        <a:rPr lang="pt-BR" sz="1800" kern="1200" dirty="0">
                          <a:solidFill>
                            <a:schemeClr val="dk1"/>
                          </a:solidFill>
                          <a:latin typeface="+mn-lt"/>
                          <a:ea typeface="+mn-ea"/>
                          <a:cs typeface="+mn-cs"/>
                        </a:rPr>
                        <a:t>10</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Chuvoso </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Média</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Normal</a:t>
                      </a:r>
                    </a:p>
                  </a:txBody>
                  <a:tcPr marL="44450" marR="44450" marT="0" marB="0"/>
                </a:tc>
                <a:tc>
                  <a:txBody>
                    <a:bodyPr/>
                    <a:lstStyle/>
                    <a:p>
                      <a:pPr algn="ctr">
                        <a:spcAft>
                          <a:spcPts val="0"/>
                        </a:spcAft>
                      </a:pPr>
                      <a:r>
                        <a:rPr lang="pt-BR" sz="1800" kern="1200" dirty="0">
                          <a:solidFill>
                            <a:schemeClr val="dk1"/>
                          </a:solidFill>
                          <a:latin typeface="+mn-lt"/>
                          <a:ea typeface="+mn-ea"/>
                          <a:cs typeface="+mn-cs"/>
                        </a:rPr>
                        <a:t>Não</a:t>
                      </a:r>
                    </a:p>
                  </a:txBody>
                  <a:tcPr marL="44450" marR="44450" marT="0" marB="0"/>
                </a:tc>
                <a:tc>
                  <a:txBody>
                    <a:bodyPr/>
                    <a:lstStyle/>
                    <a:p>
                      <a:pPr algn="ctr">
                        <a:spcAft>
                          <a:spcPts val="0"/>
                        </a:spcAft>
                      </a:pPr>
                      <a:r>
                        <a:rPr lang="pt-BR" sz="1800" kern="1200" dirty="0">
                          <a:solidFill>
                            <a:srgbClr val="FF0000"/>
                          </a:solidFill>
                          <a:latin typeface="+mn-lt"/>
                          <a:ea typeface="+mn-ea"/>
                          <a:cs typeface="+mn-cs"/>
                        </a:rPr>
                        <a:t>NÃO</a:t>
                      </a:r>
                    </a:p>
                  </a:txBody>
                  <a:tcPr marL="44450" marR="44450" marT="0" marB="0"/>
                </a:tc>
                <a:extLst>
                  <a:ext uri="{0D108BD9-81ED-4DB2-BD59-A6C34878D82A}">
                    <a16:rowId xmlns:a16="http://schemas.microsoft.com/office/drawing/2014/main" val="10010"/>
                  </a:ext>
                </a:extLst>
              </a:tr>
            </a:tbl>
          </a:graphicData>
        </a:graphic>
      </p:graphicFrame>
      <p:pic>
        <p:nvPicPr>
          <p:cNvPr id="4" name="Imagem 3">
            <a:hlinkClick r:id="" action="ppaction://noaction">
              <a:snd r:embed="rId4" name="chimes.wav"/>
            </a:hlinkClick>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0697" y="2367521"/>
            <a:ext cx="4699000" cy="3733800"/>
          </a:xfrm>
          <a:prstGeom prst="rect">
            <a:avLst/>
          </a:prstGeom>
        </p:spPr>
      </p:pic>
      <p:grpSp>
        <p:nvGrpSpPr>
          <p:cNvPr id="14" name="Agrupar 13">
            <a:extLst>
              <a:ext uri="{FF2B5EF4-FFF2-40B4-BE49-F238E27FC236}">
                <a16:creationId xmlns:a16="http://schemas.microsoft.com/office/drawing/2014/main" id="{8EF14D5D-6113-8F45-982D-0ECC8DDB0B65}"/>
              </a:ext>
            </a:extLst>
          </p:cNvPr>
          <p:cNvGrpSpPr/>
          <p:nvPr/>
        </p:nvGrpSpPr>
        <p:grpSpPr>
          <a:xfrm>
            <a:off x="6617970" y="162840"/>
            <a:ext cx="4616655" cy="1626185"/>
            <a:chOff x="0" y="0"/>
            <a:chExt cx="2483283" cy="1284500"/>
          </a:xfrm>
        </p:grpSpPr>
        <p:sp>
          <p:nvSpPr>
            <p:cNvPr id="15" name="Nuvem 14">
              <a:extLst>
                <a:ext uri="{FF2B5EF4-FFF2-40B4-BE49-F238E27FC236}">
                  <a16:creationId xmlns:a16="http://schemas.microsoft.com/office/drawing/2014/main" id="{CAAFC70C-806B-F34B-8F84-274E27D31101}"/>
                </a:ext>
              </a:extLst>
            </p:cNvPr>
            <p:cNvSpPr/>
            <p:nvPr/>
          </p:nvSpPr>
          <p:spPr>
            <a:xfrm>
              <a:off x="0" y="0"/>
              <a:ext cx="1991444" cy="623744"/>
            </a:xfrm>
            <a:prstGeom prst="cloud">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6" name="Raio 15">
              <a:extLst>
                <a:ext uri="{FF2B5EF4-FFF2-40B4-BE49-F238E27FC236}">
                  <a16:creationId xmlns:a16="http://schemas.microsoft.com/office/drawing/2014/main" id="{9D06E3B1-BB27-2B4F-8889-A4A2004A63B5}"/>
                </a:ext>
              </a:extLst>
            </p:cNvPr>
            <p:cNvSpPr/>
            <p:nvPr/>
          </p:nvSpPr>
          <p:spPr>
            <a:xfrm>
              <a:off x="1869825" y="239253"/>
              <a:ext cx="613458" cy="216117"/>
            </a:xfrm>
            <a:prstGeom prst="lightningBol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7" name="CaixaDeTexto 5">
              <a:extLst>
                <a:ext uri="{FF2B5EF4-FFF2-40B4-BE49-F238E27FC236}">
                  <a16:creationId xmlns:a16="http://schemas.microsoft.com/office/drawing/2014/main" id="{DA68C37B-9A8B-7148-BA71-1E8F31E105C5}"/>
                </a:ext>
              </a:extLst>
            </p:cNvPr>
            <p:cNvSpPr txBox="1"/>
            <p:nvPr/>
          </p:nvSpPr>
          <p:spPr>
            <a:xfrm>
              <a:off x="214454" y="83835"/>
              <a:ext cx="1576007" cy="1200665"/>
            </a:xfrm>
            <a:prstGeom prst="rect">
              <a:avLst/>
            </a:prstGeom>
            <a:noFill/>
          </p:spPr>
          <p:txBody>
            <a:bodyPr wrap="square" rtlCol="0">
              <a:spAutoFit/>
            </a:bodyPr>
            <a:lstStyle/>
            <a:p>
              <a:pPr algn="ctr">
                <a:spcAft>
                  <a:spcPts val="0"/>
                </a:spcAft>
              </a:pPr>
              <a:r>
                <a:rPr lang="pt-BR" sz="1200" b="1" kern="12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Entendi Classificação:</a:t>
              </a:r>
            </a:p>
            <a:p>
              <a:pPr algn="ctr">
                <a:spcAft>
                  <a:spcPts val="0"/>
                </a:spcAft>
              </a:pPr>
              <a:r>
                <a:rPr lang="pt-BR" sz="12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Este Professor - BONITO</a:t>
              </a:r>
            </a:p>
            <a:p>
              <a:pPr algn="ctr">
                <a:spcAft>
                  <a:spcPts val="0"/>
                </a:spcAft>
              </a:pPr>
              <a:r>
                <a:rPr lang="pt-BR" sz="12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Professor da Vinhetinha - HORROROSO</a:t>
              </a:r>
              <a:endParaRPr lang="pt-BR" sz="1200" b="1" dirty="0">
                <a:solidFill>
                  <a:schemeClr val="bg1"/>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741699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a:hlinkClick r:id="" action="ppaction://noaction">
              <a:snd r:embed="rId4" name="chimes.wav"/>
            </a:hlinkClick>
          </p:cNvPr>
          <p:cNvSpPr/>
          <p:nvPr/>
        </p:nvSpPr>
        <p:spPr>
          <a:xfrm>
            <a:off x="302528" y="987414"/>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p:txBody>
      </p:sp>
      <p:sp>
        <p:nvSpPr>
          <p:cNvPr id="13" name="CaixaDeTexto 12">
            <a:extLst>
              <a:ext uri="{FF2B5EF4-FFF2-40B4-BE49-F238E27FC236}">
                <a16:creationId xmlns:a16="http://schemas.microsoft.com/office/drawing/2014/main" id="{22F75781-002D-584F-BCCF-DE65284B5E65}"/>
              </a:ext>
            </a:extLst>
          </p:cNvPr>
          <p:cNvSpPr txBox="1"/>
          <p:nvPr/>
        </p:nvSpPr>
        <p:spPr>
          <a:xfrm>
            <a:off x="557395" y="1173490"/>
            <a:ext cx="4551815" cy="461665"/>
          </a:xfrm>
          <a:prstGeom prst="rect">
            <a:avLst/>
          </a:prstGeom>
          <a:noFill/>
        </p:spPr>
        <p:txBody>
          <a:bodyPr wrap="square" rtlCol="0">
            <a:spAutoFit/>
          </a:bodyPr>
          <a:lstStyle/>
          <a:p>
            <a:r>
              <a:rPr lang="pt-BR" sz="2400" b="1" dirty="0">
                <a:solidFill>
                  <a:srgbClr val="FF0000"/>
                </a:solidFill>
              </a:rPr>
              <a:t>Uma Revolução nos dias de hoje</a:t>
            </a:r>
            <a:endParaRPr lang="pt-BR" sz="3600" b="1" dirty="0">
              <a:solidFill>
                <a:srgbClr val="FF0000"/>
              </a:solidFill>
            </a:endParaRPr>
          </a:p>
        </p:txBody>
      </p:sp>
      <p:sp>
        <p:nvSpPr>
          <p:cNvPr id="36" name="CaixaDeTexto 35">
            <a:hlinkClick r:id="" action="ppaction://noaction">
              <a:snd r:embed="rId4" name="chimes.wav"/>
            </a:hlinkClick>
            <a:extLst>
              <a:ext uri="{FF2B5EF4-FFF2-40B4-BE49-F238E27FC236}">
                <a16:creationId xmlns:a16="http://schemas.microsoft.com/office/drawing/2014/main" id="{CAF14134-4CB4-7F46-B94B-FF66CABB0EF0}"/>
              </a:ext>
            </a:extLst>
          </p:cNvPr>
          <p:cNvSpPr txBox="1"/>
          <p:nvPr/>
        </p:nvSpPr>
        <p:spPr>
          <a:xfrm>
            <a:off x="557394" y="2241756"/>
            <a:ext cx="11078345" cy="3693319"/>
          </a:xfrm>
          <a:prstGeom prst="rect">
            <a:avLst/>
          </a:prstGeom>
          <a:noFill/>
        </p:spPr>
        <p:txBody>
          <a:bodyPr wrap="square" rtlCol="0">
            <a:spAutoFit/>
          </a:bodyPr>
          <a:lstStyle/>
          <a:p>
            <a:r>
              <a:rPr lang="pt-BR" b="1" dirty="0">
                <a:solidFill>
                  <a:srgbClr val="FF0000"/>
                </a:solidFill>
              </a:rPr>
              <a:t>Passar vídeo O DILEMA DAS REDES</a:t>
            </a:r>
          </a:p>
          <a:p>
            <a:endParaRPr lang="pt-BR" dirty="0"/>
          </a:p>
          <a:p>
            <a:r>
              <a:rPr lang="pt-BR" dirty="0"/>
              <a:t>“Você fala para o computador qual é o seu objetivo e ele aprende sozinho como atingir”</a:t>
            </a:r>
          </a:p>
          <a:p>
            <a:endParaRPr lang="pt-BR" dirty="0"/>
          </a:p>
          <a:p>
            <a:r>
              <a:rPr lang="pt-BR" dirty="0"/>
              <a:t>“E ninguém sabe exatamente o que está sendo feito”</a:t>
            </a:r>
          </a:p>
          <a:p>
            <a:endParaRPr lang="pt-BR" dirty="0"/>
          </a:p>
          <a:p>
            <a:r>
              <a:rPr lang="pt-BR" dirty="0"/>
              <a:t>“Ele é um sistema que transforma a si mesmo”</a:t>
            </a:r>
          </a:p>
          <a:p>
            <a:endParaRPr lang="pt-BR" dirty="0"/>
          </a:p>
          <a:p>
            <a:r>
              <a:rPr lang="pt-BR" dirty="0"/>
              <a:t>“Há poucas pessoas nessas companhias que entendem o que está acontecendo”</a:t>
            </a:r>
          </a:p>
          <a:p>
            <a:endParaRPr lang="pt-BR" dirty="0"/>
          </a:p>
          <a:p>
            <a:r>
              <a:rPr lang="pt-BR" dirty="0"/>
              <a:t>“Então, como humanos, quase perdermos o controle sobre esses sistemas”</a:t>
            </a:r>
          </a:p>
          <a:p>
            <a:endParaRPr lang="pt-BR" dirty="0"/>
          </a:p>
          <a:p>
            <a:r>
              <a:rPr lang="pt-BR" dirty="0"/>
              <a:t>“Eles tem mais controle sobre nós, do que nós sobre eles”</a:t>
            </a:r>
          </a:p>
        </p:txBody>
      </p:sp>
    </p:spTree>
    <p:extLst>
      <p:ext uri="{BB962C8B-B14F-4D97-AF65-F5344CB8AC3E}">
        <p14:creationId xmlns:p14="http://schemas.microsoft.com/office/powerpoint/2010/main" val="19681661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10371126"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a:hlinkClick r:id="" action="ppaction://noaction">
              <a:snd r:embed="rId4" name="chimes.wav"/>
            </a:hlinkClick>
          </p:cNvPr>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REGRESSÃO</a:t>
            </a:r>
            <a:endParaRPr lang="pt-BR" sz="2800" dirty="0">
              <a:solidFill>
                <a:schemeClr val="tx1"/>
              </a:solidFill>
            </a:endParaRPr>
          </a:p>
          <a:p>
            <a:endParaRPr lang="pt-BR" sz="2800" dirty="0">
              <a:solidFill>
                <a:schemeClr val="tx1"/>
              </a:solidFill>
            </a:endParaRPr>
          </a:p>
          <a:p>
            <a:r>
              <a:rPr lang="pt-BR" sz="2800" dirty="0" err="1">
                <a:solidFill>
                  <a:schemeClr val="tx1"/>
                </a:solidFill>
              </a:rPr>
              <a:t>Preve</a:t>
            </a:r>
            <a:r>
              <a:rPr lang="pt-BR" sz="2800" dirty="0">
                <a:solidFill>
                  <a:schemeClr val="tx1"/>
                </a:solidFill>
              </a:rPr>
              <a:t>̂ um valor de uma </a:t>
            </a:r>
            <a:r>
              <a:rPr lang="pt-BR" sz="2800" dirty="0" err="1">
                <a:solidFill>
                  <a:schemeClr val="tx1"/>
                </a:solidFill>
              </a:rPr>
              <a:t>variável</a:t>
            </a:r>
            <a:r>
              <a:rPr lang="pt-BR" sz="2800" dirty="0">
                <a:solidFill>
                  <a:schemeClr val="tx1"/>
                </a:solidFill>
              </a:rPr>
              <a:t> baseado nos valores de outras </a:t>
            </a:r>
            <a:r>
              <a:rPr lang="pt-BR" sz="2800" dirty="0" err="1">
                <a:solidFill>
                  <a:schemeClr val="tx1"/>
                </a:solidFill>
              </a:rPr>
              <a:t>variáveis</a:t>
            </a:r>
            <a:r>
              <a:rPr lang="pt-BR" sz="2800" dirty="0">
                <a:solidFill>
                  <a:schemeClr val="tx1"/>
                </a:solidFill>
              </a:rPr>
              <a:t>.</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chemeClr val="tx1"/>
              </a:solidFill>
            </a:endParaRPr>
          </a:p>
          <a:p>
            <a:r>
              <a:rPr lang="pt-BR" sz="2800" dirty="0">
                <a:solidFill>
                  <a:schemeClr val="tx1"/>
                </a:solidFill>
              </a:rPr>
              <a:t>Exemplos: </a:t>
            </a:r>
          </a:p>
          <a:p>
            <a:pPr lvl="1"/>
            <a:r>
              <a:rPr lang="pt-BR" sz="2800" dirty="0">
                <a:solidFill>
                  <a:schemeClr val="tx1"/>
                </a:solidFill>
              </a:rPr>
              <a:t>–  Prever quantidade de vendas de um novo produto </a:t>
            </a:r>
          </a:p>
          <a:p>
            <a:pPr lvl="1"/>
            <a:r>
              <a:rPr lang="pt-BR" sz="2800" dirty="0">
                <a:solidFill>
                  <a:schemeClr val="tx1"/>
                </a:solidFill>
              </a:rPr>
              <a:t>baseado nos gastos de propaganda. </a:t>
            </a:r>
          </a:p>
          <a:p>
            <a:pPr lvl="1"/>
            <a:r>
              <a:rPr lang="pt-BR" sz="2800" dirty="0">
                <a:solidFill>
                  <a:schemeClr val="tx1"/>
                </a:solidFill>
              </a:rPr>
              <a:t>–  Prever velocidade dos ventos como uma </a:t>
            </a:r>
            <a:r>
              <a:rPr lang="pt-BR" sz="2800" dirty="0" err="1">
                <a:solidFill>
                  <a:schemeClr val="tx1"/>
                </a:solidFill>
              </a:rPr>
              <a:t>função</a:t>
            </a:r>
            <a:r>
              <a:rPr lang="pt-BR" sz="2800" dirty="0">
                <a:solidFill>
                  <a:schemeClr val="tx1"/>
                </a:solidFill>
              </a:rPr>
              <a:t> da temperatura, umidade, </a:t>
            </a:r>
            <a:r>
              <a:rPr lang="pt-BR" sz="2800" dirty="0" err="1">
                <a:solidFill>
                  <a:schemeClr val="tx1"/>
                </a:solidFill>
              </a:rPr>
              <a:t>pressão</a:t>
            </a:r>
            <a:r>
              <a:rPr lang="pt-BR" sz="2800" dirty="0">
                <a:solidFill>
                  <a:schemeClr val="tx1"/>
                </a:solidFill>
              </a:rPr>
              <a:t> do ar, etc. </a:t>
            </a:r>
          </a:p>
          <a:p>
            <a:pPr lvl="1"/>
            <a:r>
              <a:rPr lang="pt-BR" sz="2800" dirty="0">
                <a:solidFill>
                  <a:schemeClr val="tx1"/>
                </a:solidFill>
              </a:rPr>
              <a:t>–  </a:t>
            </a:r>
            <a:r>
              <a:rPr lang="pt-BR" sz="2800" dirty="0" err="1">
                <a:solidFill>
                  <a:schemeClr val="tx1"/>
                </a:solidFill>
              </a:rPr>
              <a:t>Previsão</a:t>
            </a:r>
            <a:r>
              <a:rPr lang="pt-BR" sz="2800" dirty="0">
                <a:solidFill>
                  <a:schemeClr val="tx1"/>
                </a:solidFill>
              </a:rPr>
              <a:t> de </a:t>
            </a:r>
            <a:r>
              <a:rPr lang="pt-BR" sz="2800" dirty="0" err="1">
                <a:solidFill>
                  <a:schemeClr val="tx1"/>
                </a:solidFill>
              </a:rPr>
              <a:t>séries</a:t>
            </a:r>
            <a:r>
              <a:rPr lang="pt-BR" sz="2800" dirty="0">
                <a:solidFill>
                  <a:schemeClr val="tx1"/>
                </a:solidFill>
              </a:rPr>
              <a:t> temporais de </a:t>
            </a:r>
            <a:r>
              <a:rPr lang="pt-BR" sz="2800" dirty="0" err="1">
                <a:solidFill>
                  <a:schemeClr val="tx1"/>
                </a:solidFill>
              </a:rPr>
              <a:t>índices</a:t>
            </a:r>
            <a:r>
              <a:rPr lang="pt-BR" sz="2800" dirty="0">
                <a:solidFill>
                  <a:schemeClr val="tx1"/>
                </a:solidFill>
              </a:rPr>
              <a:t> do mercado financeiro. </a:t>
            </a:r>
          </a:p>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pt-BR" sz="2800" dirty="0">
              <a:solidFill>
                <a:schemeClr val="tx1"/>
              </a:solidFill>
            </a:endParaRPr>
          </a:p>
        </p:txBody>
      </p:sp>
      <p:grpSp>
        <p:nvGrpSpPr>
          <p:cNvPr id="8" name="Agrupar 7">
            <a:extLst>
              <a:ext uri="{FF2B5EF4-FFF2-40B4-BE49-F238E27FC236}">
                <a16:creationId xmlns:a16="http://schemas.microsoft.com/office/drawing/2014/main" id="{19132917-E0EC-874F-83FC-4E8677DDDFE6}"/>
              </a:ext>
            </a:extLst>
          </p:cNvPr>
          <p:cNvGrpSpPr/>
          <p:nvPr/>
        </p:nvGrpSpPr>
        <p:grpSpPr>
          <a:xfrm>
            <a:off x="8754596" y="-11033"/>
            <a:ext cx="2482850" cy="988038"/>
            <a:chOff x="0" y="0"/>
            <a:chExt cx="2483283" cy="623744"/>
          </a:xfrm>
        </p:grpSpPr>
        <p:sp>
          <p:nvSpPr>
            <p:cNvPr id="14" name="Nuvem 13">
              <a:extLst>
                <a:ext uri="{FF2B5EF4-FFF2-40B4-BE49-F238E27FC236}">
                  <a16:creationId xmlns:a16="http://schemas.microsoft.com/office/drawing/2014/main" id="{1F778C34-0448-A64F-9CA3-F92D403CC048}"/>
                </a:ext>
              </a:extLst>
            </p:cNvPr>
            <p:cNvSpPr/>
            <p:nvPr/>
          </p:nvSpPr>
          <p:spPr>
            <a:xfrm>
              <a:off x="0" y="0"/>
              <a:ext cx="1991444" cy="623744"/>
            </a:xfrm>
            <a:prstGeom prst="cloud">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5" name="Raio 14">
              <a:extLst>
                <a:ext uri="{FF2B5EF4-FFF2-40B4-BE49-F238E27FC236}">
                  <a16:creationId xmlns:a16="http://schemas.microsoft.com/office/drawing/2014/main" id="{EF251149-FD22-9745-8860-3343710A9013}"/>
                </a:ext>
              </a:extLst>
            </p:cNvPr>
            <p:cNvSpPr/>
            <p:nvPr/>
          </p:nvSpPr>
          <p:spPr>
            <a:xfrm>
              <a:off x="1869825" y="239253"/>
              <a:ext cx="613458" cy="216117"/>
            </a:xfrm>
            <a:prstGeom prst="lightningBol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6" name="CaixaDeTexto 5">
              <a:extLst>
                <a:ext uri="{FF2B5EF4-FFF2-40B4-BE49-F238E27FC236}">
                  <a16:creationId xmlns:a16="http://schemas.microsoft.com/office/drawing/2014/main" id="{E62A550A-739E-2944-8ECA-4C9E7B6C12C7}"/>
                </a:ext>
              </a:extLst>
            </p:cNvPr>
            <p:cNvSpPr txBox="1"/>
            <p:nvPr/>
          </p:nvSpPr>
          <p:spPr>
            <a:xfrm>
              <a:off x="214232" y="83620"/>
              <a:ext cx="1575435" cy="408026"/>
            </a:xfrm>
            <a:prstGeom prst="rect">
              <a:avLst/>
            </a:prstGeom>
            <a:noFill/>
          </p:spPr>
          <p:txBody>
            <a:bodyPr wrap="square" rtlCol="0">
              <a:spAutoFit/>
            </a:bodyPr>
            <a:lstStyle/>
            <a:p>
              <a:pPr algn="ctr">
                <a:spcAft>
                  <a:spcPts val="0"/>
                </a:spcAft>
              </a:pPr>
              <a:r>
                <a:rPr lang="pt-BR" sz="1200" b="1" dirty="0">
                  <a:solidFill>
                    <a:schemeClr val="bg1"/>
                  </a:solidFill>
                  <a:effectLst/>
                  <a:latin typeface="Times New Roman" panose="02020603050405020304" pitchFamily="18" charset="0"/>
                  <a:ea typeface="Times New Roman" panose="02020603050405020304" pitchFamily="18" charset="0"/>
                </a:rPr>
                <a:t>Regressão pra mim é coisa de voltar à vidas passadas</a:t>
              </a:r>
            </a:p>
          </p:txBody>
        </p:sp>
      </p:grpSp>
    </p:spTree>
    <p:extLst>
      <p:ext uri="{BB962C8B-B14F-4D97-AF65-F5344CB8AC3E}">
        <p14:creationId xmlns:p14="http://schemas.microsoft.com/office/powerpoint/2010/main" val="15026387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REGRESSÃO</a:t>
            </a:r>
            <a:r>
              <a:rPr lang="pt-BR" sz="2800" dirty="0">
                <a:solidFill>
                  <a:schemeClr val="tx1"/>
                </a:solidFill>
              </a:rPr>
              <a:t> </a:t>
            </a:r>
          </a:p>
          <a:p>
            <a:r>
              <a:rPr lang="pt-BR" sz="2800" dirty="0">
                <a:solidFill>
                  <a:schemeClr val="tx1"/>
                </a:solidFill>
              </a:rPr>
              <a:t>Objetivo é descobrir o volume de uma árvore sem derrubá-la</a:t>
            </a:r>
          </a:p>
          <a:p>
            <a:endParaRPr lang="pt-BR" sz="2800" dirty="0">
              <a:solidFill>
                <a:schemeClr val="tx1"/>
              </a:solidFill>
            </a:endParaRPr>
          </a:p>
        </p:txBody>
      </p:sp>
      <p:graphicFrame>
        <p:nvGraphicFramePr>
          <p:cNvPr id="2" name="Tabela 1"/>
          <p:cNvGraphicFramePr>
            <a:graphicFrameLocks noGrp="1"/>
          </p:cNvGraphicFramePr>
          <p:nvPr>
            <p:extLst>
              <p:ext uri="{D42A27DB-BD31-4B8C-83A1-F6EECF244321}">
                <p14:modId xmlns:p14="http://schemas.microsoft.com/office/powerpoint/2010/main" val="1180012555"/>
              </p:ext>
            </p:extLst>
          </p:nvPr>
        </p:nvGraphicFramePr>
        <p:xfrm>
          <a:off x="1334770" y="2582756"/>
          <a:ext cx="4139438" cy="407924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819404">
                  <a:extLst>
                    <a:ext uri="{9D8B030D-6E8A-4147-A177-3AD203B41FA5}">
                      <a16:colId xmlns:a16="http://schemas.microsoft.com/office/drawing/2014/main" val="20001"/>
                    </a:ext>
                  </a:extLst>
                </a:gridCol>
                <a:gridCol w="1233805">
                  <a:extLst>
                    <a:ext uri="{9D8B030D-6E8A-4147-A177-3AD203B41FA5}">
                      <a16:colId xmlns:a16="http://schemas.microsoft.com/office/drawing/2014/main" val="20002"/>
                    </a:ext>
                  </a:extLst>
                </a:gridCol>
                <a:gridCol w="959739">
                  <a:extLst>
                    <a:ext uri="{9D8B030D-6E8A-4147-A177-3AD203B41FA5}">
                      <a16:colId xmlns:a16="http://schemas.microsoft.com/office/drawing/2014/main" val="20003"/>
                    </a:ext>
                  </a:extLst>
                </a:gridCol>
              </a:tblGrid>
              <a:tr h="370840">
                <a:tc>
                  <a:txBody>
                    <a:bodyPr/>
                    <a:lstStyle/>
                    <a:p>
                      <a:pPr algn="ctr"/>
                      <a:r>
                        <a:rPr lang="pt-BR" dirty="0"/>
                        <a:t>Diâmetro</a:t>
                      </a:r>
                    </a:p>
                  </a:txBody>
                  <a:tcPr/>
                </a:tc>
                <a:tc>
                  <a:txBody>
                    <a:bodyPr/>
                    <a:lstStyle/>
                    <a:p>
                      <a:pPr algn="ctr"/>
                      <a:r>
                        <a:rPr lang="pt-BR" dirty="0"/>
                        <a:t>Altura</a:t>
                      </a:r>
                    </a:p>
                  </a:txBody>
                  <a:tcPr/>
                </a:tc>
                <a:tc>
                  <a:txBody>
                    <a:bodyPr/>
                    <a:lstStyle/>
                    <a:p>
                      <a:pPr algn="r"/>
                      <a:r>
                        <a:rPr lang="pt-BR" dirty="0"/>
                        <a:t>Densidade</a:t>
                      </a:r>
                    </a:p>
                  </a:txBody>
                  <a:tcPr/>
                </a:tc>
                <a:tc>
                  <a:txBody>
                    <a:bodyPr/>
                    <a:lstStyle/>
                    <a:p>
                      <a:pPr algn="ctr"/>
                      <a:r>
                        <a:rPr lang="pt-BR" dirty="0">
                          <a:solidFill>
                            <a:srgbClr val="FF0000"/>
                          </a:solidFill>
                        </a:rPr>
                        <a:t>Volume</a:t>
                      </a:r>
                    </a:p>
                  </a:txBody>
                  <a:tcPr/>
                </a:tc>
                <a:extLst>
                  <a:ext uri="{0D108BD9-81ED-4DB2-BD59-A6C34878D82A}">
                    <a16:rowId xmlns:a16="http://schemas.microsoft.com/office/drawing/2014/main" val="10000"/>
                  </a:ext>
                </a:extLst>
              </a:tr>
              <a:tr h="370840">
                <a:tc>
                  <a:txBody>
                    <a:bodyPr/>
                    <a:lstStyle/>
                    <a:p>
                      <a:pPr algn="r" fontAlgn="b"/>
                      <a:r>
                        <a:rPr lang="pt-BR" sz="1800" kern="1200" dirty="0">
                          <a:solidFill>
                            <a:schemeClr val="dk1"/>
                          </a:solidFill>
                          <a:latin typeface="+mn-lt"/>
                          <a:ea typeface="+mn-ea"/>
                          <a:cs typeface="+mn-cs"/>
                        </a:rPr>
                        <a:t>24,6</a:t>
                      </a:r>
                    </a:p>
                  </a:txBody>
                  <a:tcPr marL="12700" marR="12700" marT="12700" marB="0" anchor="b"/>
                </a:tc>
                <a:tc>
                  <a:txBody>
                    <a:bodyPr/>
                    <a:lstStyle/>
                    <a:p>
                      <a:pPr algn="r" fontAlgn="b"/>
                      <a:r>
                        <a:rPr lang="pt-BR" sz="1800" kern="1200" dirty="0">
                          <a:solidFill>
                            <a:schemeClr val="dk1"/>
                          </a:solidFill>
                          <a:latin typeface="+mn-lt"/>
                          <a:ea typeface="+mn-ea"/>
                          <a:cs typeface="+mn-cs"/>
                        </a:rPr>
                        <a:t>25,50</a:t>
                      </a:r>
                    </a:p>
                  </a:txBody>
                  <a:tcPr marL="12700" marR="12700" marT="12700" marB="0" anchor="b"/>
                </a:tc>
                <a:tc>
                  <a:txBody>
                    <a:bodyPr/>
                    <a:lstStyle/>
                    <a:p>
                      <a:pPr algn="r"/>
                      <a:r>
                        <a:rPr lang="pt-BR" dirty="0"/>
                        <a:t>0,12</a:t>
                      </a:r>
                    </a:p>
                  </a:txBody>
                  <a:tcPr marL="12700" marR="12700" marT="12700" marB="0" anchor="b"/>
                </a:tc>
                <a:tc>
                  <a:txBody>
                    <a:bodyPr/>
                    <a:lstStyle/>
                    <a:p>
                      <a:pPr algn="r" fontAlgn="b"/>
                      <a:r>
                        <a:rPr lang="pt-BR" sz="1800" kern="1200" dirty="0">
                          <a:solidFill>
                            <a:schemeClr val="dk1"/>
                          </a:solidFill>
                          <a:latin typeface="+mn-lt"/>
                          <a:ea typeface="+mn-ea"/>
                          <a:cs typeface="+mn-cs"/>
                        </a:rPr>
                        <a:t>0,53</a:t>
                      </a:r>
                    </a:p>
                  </a:txBody>
                  <a:tcPr marL="12700" marR="12700" marT="12700" marB="0" anchor="b"/>
                </a:tc>
                <a:extLst>
                  <a:ext uri="{0D108BD9-81ED-4DB2-BD59-A6C34878D82A}">
                    <a16:rowId xmlns:a16="http://schemas.microsoft.com/office/drawing/2014/main" val="10001"/>
                  </a:ext>
                </a:extLst>
              </a:tr>
              <a:tr h="370840">
                <a:tc>
                  <a:txBody>
                    <a:bodyPr/>
                    <a:lstStyle/>
                    <a:p>
                      <a:pPr algn="r" fontAlgn="b"/>
                      <a:r>
                        <a:rPr lang="pt-BR" sz="1800" kern="1200" dirty="0">
                          <a:solidFill>
                            <a:schemeClr val="dk1"/>
                          </a:solidFill>
                          <a:latin typeface="+mn-lt"/>
                          <a:ea typeface="+mn-ea"/>
                          <a:cs typeface="+mn-cs"/>
                        </a:rPr>
                        <a:t>26,5</a:t>
                      </a:r>
                    </a:p>
                  </a:txBody>
                  <a:tcPr marL="12700" marR="12700" marT="12700" marB="0" anchor="b"/>
                </a:tc>
                <a:tc>
                  <a:txBody>
                    <a:bodyPr/>
                    <a:lstStyle/>
                    <a:p>
                      <a:pPr algn="r" fontAlgn="b"/>
                      <a:r>
                        <a:rPr lang="pt-BR" sz="1800" kern="1200">
                          <a:solidFill>
                            <a:schemeClr val="dk1"/>
                          </a:solidFill>
                          <a:latin typeface="+mn-lt"/>
                          <a:ea typeface="+mn-ea"/>
                          <a:cs typeface="+mn-cs"/>
                        </a:rPr>
                        <a:t>26,20</a:t>
                      </a:r>
                    </a:p>
                  </a:txBody>
                  <a:tcPr marL="12700" marR="12700" marT="12700" marB="0" anchor="b"/>
                </a:tc>
                <a:tc>
                  <a:txBody>
                    <a:bodyPr/>
                    <a:lstStyle/>
                    <a:p>
                      <a:pPr algn="r"/>
                      <a:r>
                        <a:rPr lang="pt-BR" dirty="0"/>
                        <a:t>0,45</a:t>
                      </a:r>
                    </a:p>
                  </a:txBody>
                  <a:tcPr marL="12700" marR="12700" marT="12700" marB="0" anchor="b"/>
                </a:tc>
                <a:tc>
                  <a:txBody>
                    <a:bodyPr/>
                    <a:lstStyle/>
                    <a:p>
                      <a:pPr algn="r" fontAlgn="b"/>
                      <a:r>
                        <a:rPr lang="pt-BR" sz="1800" kern="1200" dirty="0">
                          <a:solidFill>
                            <a:schemeClr val="dk1"/>
                          </a:solidFill>
                          <a:latin typeface="+mn-lt"/>
                          <a:ea typeface="+mn-ea"/>
                          <a:cs typeface="+mn-cs"/>
                        </a:rPr>
                        <a:t>0,61</a:t>
                      </a:r>
                    </a:p>
                  </a:txBody>
                  <a:tcPr marL="12700" marR="12700" marT="12700" marB="0" anchor="b"/>
                </a:tc>
                <a:extLst>
                  <a:ext uri="{0D108BD9-81ED-4DB2-BD59-A6C34878D82A}">
                    <a16:rowId xmlns:a16="http://schemas.microsoft.com/office/drawing/2014/main" val="10002"/>
                  </a:ext>
                </a:extLst>
              </a:tr>
              <a:tr h="370840">
                <a:tc>
                  <a:txBody>
                    <a:bodyPr/>
                    <a:lstStyle/>
                    <a:p>
                      <a:pPr algn="r" fontAlgn="b"/>
                      <a:r>
                        <a:rPr lang="pt-BR" sz="1800" kern="1200" dirty="0">
                          <a:solidFill>
                            <a:schemeClr val="dk1"/>
                          </a:solidFill>
                          <a:latin typeface="+mn-lt"/>
                          <a:ea typeface="+mn-ea"/>
                          <a:cs typeface="+mn-cs"/>
                        </a:rPr>
                        <a:t>23,5</a:t>
                      </a:r>
                    </a:p>
                  </a:txBody>
                  <a:tcPr marL="12700" marR="12700" marT="12700" marB="0" anchor="b"/>
                </a:tc>
                <a:tc>
                  <a:txBody>
                    <a:bodyPr/>
                    <a:lstStyle/>
                    <a:p>
                      <a:pPr algn="r" fontAlgn="b"/>
                      <a:r>
                        <a:rPr lang="pt-BR" sz="1800" kern="1200">
                          <a:solidFill>
                            <a:schemeClr val="dk1"/>
                          </a:solidFill>
                          <a:latin typeface="+mn-lt"/>
                          <a:ea typeface="+mn-ea"/>
                          <a:cs typeface="+mn-cs"/>
                        </a:rPr>
                        <a:t>23,40</a:t>
                      </a:r>
                    </a:p>
                  </a:txBody>
                  <a:tcPr marL="12700" marR="12700" marT="12700" marB="0" anchor="b"/>
                </a:tc>
                <a:tc>
                  <a:txBody>
                    <a:bodyPr/>
                    <a:lstStyle/>
                    <a:p>
                      <a:pPr algn="r"/>
                      <a:r>
                        <a:rPr lang="pt-BR" dirty="0"/>
                        <a:t>0,98</a:t>
                      </a:r>
                    </a:p>
                  </a:txBody>
                  <a:tcPr marL="12700" marR="12700" marT="12700" marB="0" anchor="b"/>
                </a:tc>
                <a:tc>
                  <a:txBody>
                    <a:bodyPr/>
                    <a:lstStyle/>
                    <a:p>
                      <a:pPr algn="r" fontAlgn="b"/>
                      <a:r>
                        <a:rPr lang="pt-BR" sz="1800" kern="1200" dirty="0">
                          <a:solidFill>
                            <a:schemeClr val="dk1"/>
                          </a:solidFill>
                          <a:latin typeface="+mn-lt"/>
                          <a:ea typeface="+mn-ea"/>
                          <a:cs typeface="+mn-cs"/>
                        </a:rPr>
                        <a:t>0,40</a:t>
                      </a:r>
                    </a:p>
                  </a:txBody>
                  <a:tcPr marL="12700" marR="12700" marT="12700" marB="0" anchor="b"/>
                </a:tc>
                <a:extLst>
                  <a:ext uri="{0D108BD9-81ED-4DB2-BD59-A6C34878D82A}">
                    <a16:rowId xmlns:a16="http://schemas.microsoft.com/office/drawing/2014/main" val="10003"/>
                  </a:ext>
                </a:extLst>
              </a:tr>
              <a:tr h="370840">
                <a:tc>
                  <a:txBody>
                    <a:bodyPr/>
                    <a:lstStyle/>
                    <a:p>
                      <a:pPr algn="r" fontAlgn="b"/>
                      <a:r>
                        <a:rPr lang="pt-BR" sz="1800" kern="1200" dirty="0">
                          <a:solidFill>
                            <a:schemeClr val="dk1"/>
                          </a:solidFill>
                          <a:latin typeface="+mn-lt"/>
                          <a:ea typeface="+mn-ea"/>
                          <a:cs typeface="+mn-cs"/>
                        </a:rPr>
                        <a:t>27,5</a:t>
                      </a:r>
                    </a:p>
                  </a:txBody>
                  <a:tcPr marL="12700" marR="12700" marT="12700" marB="0" anchor="b"/>
                </a:tc>
                <a:tc>
                  <a:txBody>
                    <a:bodyPr/>
                    <a:lstStyle/>
                    <a:p>
                      <a:pPr algn="r" fontAlgn="b"/>
                      <a:r>
                        <a:rPr lang="pt-BR" sz="1800" kern="1200" dirty="0">
                          <a:solidFill>
                            <a:schemeClr val="dk1"/>
                          </a:solidFill>
                          <a:latin typeface="+mn-lt"/>
                          <a:ea typeface="+mn-ea"/>
                          <a:cs typeface="+mn-cs"/>
                        </a:rPr>
                        <a:t>27,55</a:t>
                      </a:r>
                    </a:p>
                  </a:txBody>
                  <a:tcPr marL="12700" marR="12700" marT="12700" marB="0" anchor="b"/>
                </a:tc>
                <a:tc>
                  <a:txBody>
                    <a:bodyPr/>
                    <a:lstStyle/>
                    <a:p>
                      <a:pPr algn="r"/>
                      <a:r>
                        <a:rPr lang="pt-BR" dirty="0"/>
                        <a:t>0,73</a:t>
                      </a:r>
                    </a:p>
                  </a:txBody>
                  <a:tcPr marL="12700" marR="12700" marT="12700" marB="0" anchor="b"/>
                </a:tc>
                <a:tc>
                  <a:txBody>
                    <a:bodyPr/>
                    <a:lstStyle/>
                    <a:p>
                      <a:pPr algn="r" fontAlgn="b"/>
                      <a:r>
                        <a:rPr lang="pt-BR" sz="1800" kern="1200" dirty="0">
                          <a:solidFill>
                            <a:schemeClr val="dk1"/>
                          </a:solidFill>
                          <a:latin typeface="+mn-lt"/>
                          <a:ea typeface="+mn-ea"/>
                          <a:cs typeface="+mn-cs"/>
                        </a:rPr>
                        <a:t>0,75</a:t>
                      </a:r>
                    </a:p>
                  </a:txBody>
                  <a:tcPr marL="12700" marR="12700" marT="12700" marB="0" anchor="b"/>
                </a:tc>
                <a:extLst>
                  <a:ext uri="{0D108BD9-81ED-4DB2-BD59-A6C34878D82A}">
                    <a16:rowId xmlns:a16="http://schemas.microsoft.com/office/drawing/2014/main" val="10004"/>
                  </a:ext>
                </a:extLst>
              </a:tr>
              <a:tr h="370840">
                <a:tc>
                  <a:txBody>
                    <a:bodyPr/>
                    <a:lstStyle/>
                    <a:p>
                      <a:pPr algn="r" fontAlgn="b"/>
                      <a:r>
                        <a:rPr lang="pt-BR" sz="1800" kern="1200">
                          <a:solidFill>
                            <a:schemeClr val="dk1"/>
                          </a:solidFill>
                          <a:latin typeface="+mn-lt"/>
                          <a:ea typeface="+mn-ea"/>
                          <a:cs typeface="+mn-cs"/>
                        </a:rPr>
                        <a:t>25,5</a:t>
                      </a:r>
                    </a:p>
                  </a:txBody>
                  <a:tcPr marL="12700" marR="12700" marT="12700" marB="0" anchor="b"/>
                </a:tc>
                <a:tc>
                  <a:txBody>
                    <a:bodyPr/>
                    <a:lstStyle/>
                    <a:p>
                      <a:pPr algn="r" fontAlgn="b"/>
                      <a:r>
                        <a:rPr lang="pt-BR" sz="1800" kern="1200" dirty="0">
                          <a:solidFill>
                            <a:schemeClr val="dk1"/>
                          </a:solidFill>
                          <a:latin typeface="+mn-lt"/>
                          <a:ea typeface="+mn-ea"/>
                          <a:cs typeface="+mn-cs"/>
                        </a:rPr>
                        <a:t>26,10</a:t>
                      </a:r>
                    </a:p>
                  </a:txBody>
                  <a:tcPr marL="12700" marR="12700" marT="12700" marB="0" anchor="b"/>
                </a:tc>
                <a:tc>
                  <a:txBody>
                    <a:bodyPr/>
                    <a:lstStyle/>
                    <a:p>
                      <a:pPr algn="r"/>
                      <a:r>
                        <a:rPr lang="pt-BR" dirty="0"/>
                        <a:t>0,41</a:t>
                      </a:r>
                    </a:p>
                  </a:txBody>
                  <a:tcPr marL="12700" marR="12700" marT="12700" marB="0" anchor="b"/>
                </a:tc>
                <a:tc>
                  <a:txBody>
                    <a:bodyPr/>
                    <a:lstStyle/>
                    <a:p>
                      <a:pPr algn="r" fontAlgn="b"/>
                      <a:r>
                        <a:rPr lang="pt-BR" sz="1800" kern="1200" dirty="0">
                          <a:solidFill>
                            <a:schemeClr val="dk1"/>
                          </a:solidFill>
                          <a:latin typeface="+mn-lt"/>
                          <a:ea typeface="+mn-ea"/>
                          <a:cs typeface="+mn-cs"/>
                        </a:rPr>
                        <a:t>0,53</a:t>
                      </a:r>
                    </a:p>
                  </a:txBody>
                  <a:tcPr marL="12700" marR="12700" marT="12700" marB="0" anchor="b"/>
                </a:tc>
                <a:extLst>
                  <a:ext uri="{0D108BD9-81ED-4DB2-BD59-A6C34878D82A}">
                    <a16:rowId xmlns:a16="http://schemas.microsoft.com/office/drawing/2014/main" val="10005"/>
                  </a:ext>
                </a:extLst>
              </a:tr>
              <a:tr h="370840">
                <a:tc>
                  <a:txBody>
                    <a:bodyPr/>
                    <a:lstStyle/>
                    <a:p>
                      <a:pPr algn="r" fontAlgn="b"/>
                      <a:r>
                        <a:rPr lang="pt-BR" sz="1800" kern="1200">
                          <a:solidFill>
                            <a:schemeClr val="dk1"/>
                          </a:solidFill>
                          <a:latin typeface="+mn-lt"/>
                          <a:ea typeface="+mn-ea"/>
                          <a:cs typeface="+mn-cs"/>
                        </a:rPr>
                        <a:t>22,6</a:t>
                      </a:r>
                    </a:p>
                  </a:txBody>
                  <a:tcPr marL="12700" marR="12700" marT="12700" marB="0" anchor="b"/>
                </a:tc>
                <a:tc>
                  <a:txBody>
                    <a:bodyPr/>
                    <a:lstStyle/>
                    <a:p>
                      <a:pPr algn="r" fontAlgn="b"/>
                      <a:r>
                        <a:rPr lang="pt-BR" sz="1800" kern="1200" dirty="0">
                          <a:solidFill>
                            <a:schemeClr val="dk1"/>
                          </a:solidFill>
                          <a:latin typeface="+mn-lt"/>
                          <a:ea typeface="+mn-ea"/>
                          <a:cs typeface="+mn-cs"/>
                        </a:rPr>
                        <a:t>24,05</a:t>
                      </a:r>
                    </a:p>
                  </a:txBody>
                  <a:tcPr marL="12700" marR="12700" marT="12700" marB="0" anchor="b"/>
                </a:tc>
                <a:tc>
                  <a:txBody>
                    <a:bodyPr/>
                    <a:lstStyle/>
                    <a:p>
                      <a:pPr algn="r"/>
                      <a:r>
                        <a:rPr lang="pt-BR" dirty="0"/>
                        <a:t>0,34</a:t>
                      </a:r>
                    </a:p>
                  </a:txBody>
                  <a:tcPr marL="12700" marR="12700" marT="12700" marB="0" anchor="b"/>
                </a:tc>
                <a:tc>
                  <a:txBody>
                    <a:bodyPr/>
                    <a:lstStyle/>
                    <a:p>
                      <a:pPr algn="r" fontAlgn="b"/>
                      <a:r>
                        <a:rPr lang="pt-BR" sz="1800" kern="1200" dirty="0">
                          <a:solidFill>
                            <a:schemeClr val="dk1"/>
                          </a:solidFill>
                          <a:latin typeface="+mn-lt"/>
                          <a:ea typeface="+mn-ea"/>
                          <a:cs typeface="+mn-cs"/>
                        </a:rPr>
                        <a:t>0,41</a:t>
                      </a:r>
                    </a:p>
                  </a:txBody>
                  <a:tcPr marL="12700" marR="12700" marT="12700" marB="0" anchor="b"/>
                </a:tc>
                <a:extLst>
                  <a:ext uri="{0D108BD9-81ED-4DB2-BD59-A6C34878D82A}">
                    <a16:rowId xmlns:a16="http://schemas.microsoft.com/office/drawing/2014/main" val="10006"/>
                  </a:ext>
                </a:extLst>
              </a:tr>
              <a:tr h="370840">
                <a:tc>
                  <a:txBody>
                    <a:bodyPr/>
                    <a:lstStyle/>
                    <a:p>
                      <a:pPr algn="r" fontAlgn="b"/>
                      <a:r>
                        <a:rPr lang="pt-BR" sz="1800" kern="1200">
                          <a:solidFill>
                            <a:schemeClr val="dk1"/>
                          </a:solidFill>
                          <a:latin typeface="+mn-lt"/>
                          <a:ea typeface="+mn-ea"/>
                          <a:cs typeface="+mn-cs"/>
                        </a:rPr>
                        <a:t>23</a:t>
                      </a:r>
                    </a:p>
                  </a:txBody>
                  <a:tcPr marL="12700" marR="12700" marT="12700" marB="0" anchor="b"/>
                </a:tc>
                <a:tc>
                  <a:txBody>
                    <a:bodyPr/>
                    <a:lstStyle/>
                    <a:p>
                      <a:pPr algn="r" fontAlgn="b"/>
                      <a:r>
                        <a:rPr lang="pt-BR" sz="1800" kern="1200" dirty="0">
                          <a:solidFill>
                            <a:schemeClr val="dk1"/>
                          </a:solidFill>
                          <a:latin typeface="+mn-lt"/>
                          <a:ea typeface="+mn-ea"/>
                          <a:cs typeface="+mn-cs"/>
                        </a:rPr>
                        <a:t>24,50</a:t>
                      </a:r>
                    </a:p>
                  </a:txBody>
                  <a:tcPr marL="12700" marR="12700" marT="12700" marB="0" anchor="b"/>
                </a:tc>
                <a:tc>
                  <a:txBody>
                    <a:bodyPr/>
                    <a:lstStyle/>
                    <a:p>
                      <a:pPr algn="r"/>
                      <a:r>
                        <a:rPr lang="pt-BR" dirty="0"/>
                        <a:t>0,76</a:t>
                      </a:r>
                    </a:p>
                  </a:txBody>
                  <a:tcPr marL="12700" marR="12700" marT="12700" marB="0" anchor="b"/>
                </a:tc>
                <a:tc>
                  <a:txBody>
                    <a:bodyPr/>
                    <a:lstStyle/>
                    <a:p>
                      <a:pPr algn="r" fontAlgn="b"/>
                      <a:r>
                        <a:rPr lang="pt-BR" sz="1800" kern="1200" dirty="0">
                          <a:solidFill>
                            <a:schemeClr val="dk1"/>
                          </a:solidFill>
                          <a:latin typeface="+mn-lt"/>
                          <a:ea typeface="+mn-ea"/>
                          <a:cs typeface="+mn-cs"/>
                        </a:rPr>
                        <a:t>0,41</a:t>
                      </a:r>
                    </a:p>
                  </a:txBody>
                  <a:tcPr marL="12700" marR="12700" marT="12700" marB="0" anchor="b"/>
                </a:tc>
                <a:extLst>
                  <a:ext uri="{0D108BD9-81ED-4DB2-BD59-A6C34878D82A}">
                    <a16:rowId xmlns:a16="http://schemas.microsoft.com/office/drawing/2014/main" val="10007"/>
                  </a:ext>
                </a:extLst>
              </a:tr>
              <a:tr h="370840">
                <a:tc>
                  <a:txBody>
                    <a:bodyPr/>
                    <a:lstStyle/>
                    <a:p>
                      <a:pPr algn="r" fontAlgn="b"/>
                      <a:r>
                        <a:rPr lang="pt-BR" sz="1800" kern="1200">
                          <a:solidFill>
                            <a:schemeClr val="dk1"/>
                          </a:solidFill>
                          <a:latin typeface="+mn-lt"/>
                          <a:ea typeface="+mn-ea"/>
                          <a:cs typeface="+mn-cs"/>
                        </a:rPr>
                        <a:t>28,5</a:t>
                      </a:r>
                    </a:p>
                  </a:txBody>
                  <a:tcPr marL="12700" marR="12700" marT="12700" marB="0" anchor="b"/>
                </a:tc>
                <a:tc>
                  <a:txBody>
                    <a:bodyPr/>
                    <a:lstStyle/>
                    <a:p>
                      <a:pPr algn="r" fontAlgn="b"/>
                      <a:r>
                        <a:rPr lang="pt-BR" sz="1800" kern="1200" dirty="0">
                          <a:solidFill>
                            <a:schemeClr val="dk1"/>
                          </a:solidFill>
                          <a:latin typeface="+mn-lt"/>
                          <a:ea typeface="+mn-ea"/>
                          <a:cs typeface="+mn-cs"/>
                        </a:rPr>
                        <a:t>26,95</a:t>
                      </a:r>
                    </a:p>
                  </a:txBody>
                  <a:tcPr marL="12700" marR="12700" marT="12700" marB="0" anchor="b"/>
                </a:tc>
                <a:tc>
                  <a:txBody>
                    <a:bodyPr/>
                    <a:lstStyle/>
                    <a:p>
                      <a:pPr algn="r"/>
                      <a:r>
                        <a:rPr lang="pt-BR" dirty="0"/>
                        <a:t>0,46</a:t>
                      </a:r>
                    </a:p>
                  </a:txBody>
                  <a:tcPr marL="12700" marR="12700" marT="12700" marB="0" anchor="b"/>
                </a:tc>
                <a:tc>
                  <a:txBody>
                    <a:bodyPr/>
                    <a:lstStyle/>
                    <a:p>
                      <a:pPr algn="r" fontAlgn="b"/>
                      <a:r>
                        <a:rPr lang="pt-BR" sz="1800" kern="1200" dirty="0">
                          <a:solidFill>
                            <a:schemeClr val="dk1"/>
                          </a:solidFill>
                          <a:latin typeface="+mn-lt"/>
                          <a:ea typeface="+mn-ea"/>
                          <a:cs typeface="+mn-cs"/>
                        </a:rPr>
                        <a:t>0,73</a:t>
                      </a:r>
                    </a:p>
                  </a:txBody>
                  <a:tcPr marL="12700" marR="12700" marT="12700" marB="0" anchor="b"/>
                </a:tc>
                <a:extLst>
                  <a:ext uri="{0D108BD9-81ED-4DB2-BD59-A6C34878D82A}">
                    <a16:rowId xmlns:a16="http://schemas.microsoft.com/office/drawing/2014/main" val="10008"/>
                  </a:ext>
                </a:extLst>
              </a:tr>
              <a:tr h="370840">
                <a:tc>
                  <a:txBody>
                    <a:bodyPr/>
                    <a:lstStyle/>
                    <a:p>
                      <a:pPr algn="r" fontAlgn="b"/>
                      <a:r>
                        <a:rPr lang="pt-BR" sz="1800" kern="1200">
                          <a:solidFill>
                            <a:schemeClr val="dk1"/>
                          </a:solidFill>
                          <a:latin typeface="+mn-lt"/>
                          <a:ea typeface="+mn-ea"/>
                          <a:cs typeface="+mn-cs"/>
                        </a:rPr>
                        <a:t>21</a:t>
                      </a:r>
                    </a:p>
                  </a:txBody>
                  <a:tcPr marL="12700" marR="12700" marT="12700" marB="0" anchor="b"/>
                </a:tc>
                <a:tc>
                  <a:txBody>
                    <a:bodyPr/>
                    <a:lstStyle/>
                    <a:p>
                      <a:pPr algn="r" fontAlgn="b"/>
                      <a:r>
                        <a:rPr lang="pt-BR" sz="1800" kern="1200" dirty="0">
                          <a:solidFill>
                            <a:schemeClr val="dk1"/>
                          </a:solidFill>
                          <a:latin typeface="+mn-lt"/>
                          <a:ea typeface="+mn-ea"/>
                          <a:cs typeface="+mn-cs"/>
                        </a:rPr>
                        <a:t>23,25</a:t>
                      </a:r>
                    </a:p>
                  </a:txBody>
                  <a:tcPr marL="12700" marR="12700" marT="12700" marB="0" anchor="b"/>
                </a:tc>
                <a:tc>
                  <a:txBody>
                    <a:bodyPr/>
                    <a:lstStyle/>
                    <a:p>
                      <a:pPr algn="r"/>
                      <a:r>
                        <a:rPr lang="pt-BR" dirty="0"/>
                        <a:t>0,67</a:t>
                      </a:r>
                    </a:p>
                  </a:txBody>
                  <a:tcPr marL="12700" marR="12700" marT="12700" marB="0" anchor="b"/>
                </a:tc>
                <a:tc>
                  <a:txBody>
                    <a:bodyPr/>
                    <a:lstStyle/>
                    <a:p>
                      <a:pPr algn="r" fontAlgn="b"/>
                      <a:r>
                        <a:rPr lang="pt-BR" sz="1800" kern="1200" dirty="0">
                          <a:solidFill>
                            <a:schemeClr val="dk1"/>
                          </a:solidFill>
                          <a:latin typeface="+mn-lt"/>
                          <a:ea typeface="+mn-ea"/>
                          <a:cs typeface="+mn-cs"/>
                        </a:rPr>
                        <a:t>0,37</a:t>
                      </a:r>
                    </a:p>
                  </a:txBody>
                  <a:tcPr marL="12700" marR="12700" marT="12700" marB="0" anchor="b"/>
                </a:tc>
                <a:extLst>
                  <a:ext uri="{0D108BD9-81ED-4DB2-BD59-A6C34878D82A}">
                    <a16:rowId xmlns:a16="http://schemas.microsoft.com/office/drawing/2014/main" val="10009"/>
                  </a:ext>
                </a:extLst>
              </a:tr>
              <a:tr h="370840">
                <a:tc>
                  <a:txBody>
                    <a:bodyPr/>
                    <a:lstStyle/>
                    <a:p>
                      <a:pPr algn="r" fontAlgn="b"/>
                      <a:r>
                        <a:rPr lang="pt-BR" sz="1800" kern="1200">
                          <a:solidFill>
                            <a:schemeClr val="dk1"/>
                          </a:solidFill>
                          <a:latin typeface="+mn-lt"/>
                          <a:ea typeface="+mn-ea"/>
                          <a:cs typeface="+mn-cs"/>
                        </a:rPr>
                        <a:t>21,6</a:t>
                      </a:r>
                    </a:p>
                  </a:txBody>
                  <a:tcPr marL="12700" marR="12700" marT="12700" marB="0" anchor="b"/>
                </a:tc>
                <a:tc>
                  <a:txBody>
                    <a:bodyPr/>
                    <a:lstStyle/>
                    <a:p>
                      <a:pPr algn="r" fontAlgn="b"/>
                      <a:r>
                        <a:rPr lang="pt-BR" sz="1800" kern="1200" dirty="0">
                          <a:solidFill>
                            <a:schemeClr val="dk1"/>
                          </a:solidFill>
                          <a:latin typeface="+mn-lt"/>
                          <a:ea typeface="+mn-ea"/>
                          <a:cs typeface="+mn-cs"/>
                        </a:rPr>
                        <a:t>22,10</a:t>
                      </a:r>
                    </a:p>
                  </a:txBody>
                  <a:tcPr marL="12700" marR="12700" marT="12700" marB="0" anchor="b"/>
                </a:tc>
                <a:tc>
                  <a:txBody>
                    <a:bodyPr/>
                    <a:lstStyle/>
                    <a:p>
                      <a:pPr algn="r"/>
                      <a:r>
                        <a:rPr lang="pt-BR" dirty="0"/>
                        <a:t>0,21</a:t>
                      </a:r>
                    </a:p>
                  </a:txBody>
                  <a:tcPr marL="12700" marR="12700" marT="12700" marB="0" anchor="b"/>
                </a:tc>
                <a:tc>
                  <a:txBody>
                    <a:bodyPr/>
                    <a:lstStyle/>
                    <a:p>
                      <a:pPr algn="r" fontAlgn="b"/>
                      <a:r>
                        <a:rPr lang="pt-BR" sz="1800" kern="1200" dirty="0">
                          <a:solidFill>
                            <a:schemeClr val="dk1"/>
                          </a:solidFill>
                          <a:latin typeface="+mn-lt"/>
                          <a:ea typeface="+mn-ea"/>
                          <a:cs typeface="+mn-cs"/>
                        </a:rPr>
                        <a:t>0,33</a:t>
                      </a:r>
                    </a:p>
                  </a:txBody>
                  <a:tcPr marL="12700" marR="12700" marT="12700" marB="0" anchor="b"/>
                </a:tc>
                <a:extLst>
                  <a:ext uri="{0D108BD9-81ED-4DB2-BD59-A6C34878D82A}">
                    <a16:rowId xmlns:a16="http://schemas.microsoft.com/office/drawing/2014/main" val="10010"/>
                  </a:ext>
                </a:extLst>
              </a:tr>
            </a:tbl>
          </a:graphicData>
        </a:graphic>
      </p:graphicFrame>
      <p:sp>
        <p:nvSpPr>
          <p:cNvPr id="3" name="CaixaDeTexto 2"/>
          <p:cNvSpPr txBox="1"/>
          <p:nvPr/>
        </p:nvSpPr>
        <p:spPr>
          <a:xfrm>
            <a:off x="7863840" y="3371850"/>
            <a:ext cx="4080510" cy="523220"/>
          </a:xfrm>
          <a:prstGeom prst="rect">
            <a:avLst/>
          </a:prstGeom>
          <a:noFill/>
        </p:spPr>
        <p:txBody>
          <a:bodyPr wrap="square" rtlCol="0">
            <a:spAutoFit/>
          </a:bodyPr>
          <a:lstStyle/>
          <a:p>
            <a:r>
              <a:rPr lang="pt-BR" sz="2800" b="1" dirty="0">
                <a:solidFill>
                  <a:srgbClr val="FF0000"/>
                </a:solidFill>
              </a:rPr>
              <a:t>Massa para treinamento</a:t>
            </a:r>
          </a:p>
        </p:txBody>
      </p:sp>
      <p:cxnSp>
        <p:nvCxnSpPr>
          <p:cNvPr id="5" name="Conector de Seta Reta 4"/>
          <p:cNvCxnSpPr/>
          <p:nvPr/>
        </p:nvCxnSpPr>
        <p:spPr>
          <a:xfrm flipH="1">
            <a:off x="6892290" y="3589020"/>
            <a:ext cx="765810" cy="1143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3382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4000" b="1" dirty="0">
                <a:solidFill>
                  <a:srgbClr val="FF0000"/>
                </a:solidFill>
              </a:rPr>
              <a:t>REGRESSÃO</a:t>
            </a:r>
            <a:r>
              <a:rPr lang="pt-BR" sz="4000" dirty="0">
                <a:solidFill>
                  <a:schemeClr val="tx1"/>
                </a:solidFill>
              </a:rPr>
              <a:t> </a:t>
            </a:r>
            <a:endParaRPr lang="pt-BR" sz="2800" dirty="0">
              <a:solidFill>
                <a:schemeClr val="tx1"/>
              </a:solidFill>
            </a:endParaRPr>
          </a:p>
          <a:p>
            <a:r>
              <a:rPr lang="pt-BR" sz="2800" dirty="0">
                <a:solidFill>
                  <a:schemeClr val="tx1"/>
                </a:solidFill>
              </a:rPr>
              <a:t>Objetivo é descobrir o volume de uma árvore sem derrubá-la</a:t>
            </a:r>
          </a:p>
          <a:p>
            <a:endParaRPr lang="pt-BR" sz="2800" dirty="0">
              <a:solidFill>
                <a:schemeClr val="tx1"/>
              </a:solidFill>
            </a:endParaRPr>
          </a:p>
        </p:txBody>
      </p:sp>
      <p:graphicFrame>
        <p:nvGraphicFramePr>
          <p:cNvPr id="2" name="Tabela 1"/>
          <p:cNvGraphicFramePr>
            <a:graphicFrameLocks noGrp="1"/>
          </p:cNvGraphicFramePr>
          <p:nvPr>
            <p:extLst>
              <p:ext uri="{D42A27DB-BD31-4B8C-83A1-F6EECF244321}">
                <p14:modId xmlns:p14="http://schemas.microsoft.com/office/powerpoint/2010/main" val="557204750"/>
              </p:ext>
            </p:extLst>
          </p:nvPr>
        </p:nvGraphicFramePr>
        <p:xfrm>
          <a:off x="1334770" y="2548466"/>
          <a:ext cx="4139438" cy="407924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819404">
                  <a:extLst>
                    <a:ext uri="{9D8B030D-6E8A-4147-A177-3AD203B41FA5}">
                      <a16:colId xmlns:a16="http://schemas.microsoft.com/office/drawing/2014/main" val="20001"/>
                    </a:ext>
                  </a:extLst>
                </a:gridCol>
                <a:gridCol w="1233805">
                  <a:extLst>
                    <a:ext uri="{9D8B030D-6E8A-4147-A177-3AD203B41FA5}">
                      <a16:colId xmlns:a16="http://schemas.microsoft.com/office/drawing/2014/main" val="20002"/>
                    </a:ext>
                  </a:extLst>
                </a:gridCol>
                <a:gridCol w="959739">
                  <a:extLst>
                    <a:ext uri="{9D8B030D-6E8A-4147-A177-3AD203B41FA5}">
                      <a16:colId xmlns:a16="http://schemas.microsoft.com/office/drawing/2014/main" val="20003"/>
                    </a:ext>
                  </a:extLst>
                </a:gridCol>
              </a:tblGrid>
              <a:tr h="370840">
                <a:tc>
                  <a:txBody>
                    <a:bodyPr/>
                    <a:lstStyle/>
                    <a:p>
                      <a:pPr algn="ctr"/>
                      <a:r>
                        <a:rPr lang="pt-BR" dirty="0"/>
                        <a:t>Diâmetro</a:t>
                      </a:r>
                    </a:p>
                  </a:txBody>
                  <a:tcPr/>
                </a:tc>
                <a:tc>
                  <a:txBody>
                    <a:bodyPr/>
                    <a:lstStyle/>
                    <a:p>
                      <a:pPr algn="ctr"/>
                      <a:r>
                        <a:rPr lang="pt-BR" dirty="0"/>
                        <a:t>Altura</a:t>
                      </a:r>
                    </a:p>
                  </a:txBody>
                  <a:tcPr/>
                </a:tc>
                <a:tc>
                  <a:txBody>
                    <a:bodyPr/>
                    <a:lstStyle/>
                    <a:p>
                      <a:pPr algn="r"/>
                      <a:r>
                        <a:rPr lang="pt-BR" dirty="0"/>
                        <a:t>Densidade</a:t>
                      </a:r>
                    </a:p>
                  </a:txBody>
                  <a:tcPr/>
                </a:tc>
                <a:tc>
                  <a:txBody>
                    <a:bodyPr/>
                    <a:lstStyle/>
                    <a:p>
                      <a:pPr algn="ctr"/>
                      <a:r>
                        <a:rPr lang="pt-BR" b="1" dirty="0">
                          <a:solidFill>
                            <a:srgbClr val="FF0000"/>
                          </a:solidFill>
                        </a:rPr>
                        <a:t>Volume</a:t>
                      </a:r>
                    </a:p>
                  </a:txBody>
                  <a:tcPr/>
                </a:tc>
                <a:extLst>
                  <a:ext uri="{0D108BD9-81ED-4DB2-BD59-A6C34878D82A}">
                    <a16:rowId xmlns:a16="http://schemas.microsoft.com/office/drawing/2014/main" val="10000"/>
                  </a:ext>
                </a:extLst>
              </a:tr>
              <a:tr h="370840">
                <a:tc>
                  <a:txBody>
                    <a:bodyPr/>
                    <a:lstStyle/>
                    <a:p>
                      <a:pPr algn="r" fontAlgn="b"/>
                      <a:r>
                        <a:rPr lang="pt-BR" sz="1800" kern="1200" dirty="0">
                          <a:solidFill>
                            <a:schemeClr val="dk1"/>
                          </a:solidFill>
                          <a:latin typeface="+mn-lt"/>
                          <a:ea typeface="+mn-ea"/>
                          <a:cs typeface="+mn-cs"/>
                        </a:rPr>
                        <a:t>22</a:t>
                      </a:r>
                    </a:p>
                  </a:txBody>
                  <a:tcPr marL="12700" marR="12700" marT="12700" marB="0" anchor="b"/>
                </a:tc>
                <a:tc>
                  <a:txBody>
                    <a:bodyPr/>
                    <a:lstStyle/>
                    <a:p>
                      <a:pPr algn="ctr" fontAlgn="b"/>
                      <a:r>
                        <a:rPr lang="pt-BR" sz="1800" kern="1200">
                          <a:solidFill>
                            <a:schemeClr val="dk1"/>
                          </a:solidFill>
                          <a:latin typeface="+mn-lt"/>
                          <a:ea typeface="+mn-ea"/>
                          <a:cs typeface="+mn-cs"/>
                        </a:rPr>
                        <a:t>23,90</a:t>
                      </a:r>
                    </a:p>
                  </a:txBody>
                  <a:tcPr marL="12700" marR="12700" marT="12700" marB="0" anchor="b"/>
                </a:tc>
                <a:tc>
                  <a:txBody>
                    <a:bodyPr/>
                    <a:lstStyle/>
                    <a:p>
                      <a:pPr algn="r"/>
                      <a:r>
                        <a:rPr lang="pt-BR" dirty="0"/>
                        <a:t>0,12</a:t>
                      </a:r>
                    </a:p>
                  </a:txBody>
                  <a:tcPr marL="12700" marR="12700" marT="12700" marB="0" anchor="b"/>
                </a:tc>
                <a:tc>
                  <a:txBody>
                    <a:bodyPr/>
                    <a:lstStyle/>
                    <a:p>
                      <a:pPr algn="ctr" fontAlgn="b"/>
                      <a:r>
                        <a:rPr lang="pt-BR" sz="1800" b="1" kern="1200" dirty="0">
                          <a:solidFill>
                            <a:srgbClr val="FF0000"/>
                          </a:solidFill>
                          <a:latin typeface="+mn-lt"/>
                          <a:ea typeface="+mn-ea"/>
                          <a:cs typeface="+mn-cs"/>
                        </a:rPr>
                        <a:t>?</a:t>
                      </a:r>
                    </a:p>
                  </a:txBody>
                  <a:tcPr marL="12700" marR="12700" marT="12700" marB="0" anchor="b"/>
                </a:tc>
                <a:extLst>
                  <a:ext uri="{0D108BD9-81ED-4DB2-BD59-A6C34878D82A}">
                    <a16:rowId xmlns:a16="http://schemas.microsoft.com/office/drawing/2014/main" val="10001"/>
                  </a:ext>
                </a:extLst>
              </a:tr>
              <a:tr h="370840">
                <a:tc>
                  <a:txBody>
                    <a:bodyPr/>
                    <a:lstStyle/>
                    <a:p>
                      <a:pPr algn="r" fontAlgn="b"/>
                      <a:r>
                        <a:rPr lang="pt-BR" sz="1800" kern="1200" dirty="0">
                          <a:solidFill>
                            <a:schemeClr val="dk1"/>
                          </a:solidFill>
                          <a:latin typeface="+mn-lt"/>
                          <a:ea typeface="+mn-ea"/>
                          <a:cs typeface="+mn-cs"/>
                        </a:rPr>
                        <a:t>23,1</a:t>
                      </a:r>
                    </a:p>
                  </a:txBody>
                  <a:tcPr marL="12700" marR="12700" marT="12700" marB="0" anchor="b"/>
                </a:tc>
                <a:tc>
                  <a:txBody>
                    <a:bodyPr/>
                    <a:lstStyle/>
                    <a:p>
                      <a:pPr algn="ctr" fontAlgn="b"/>
                      <a:r>
                        <a:rPr lang="pt-BR" sz="1800" kern="1200" dirty="0">
                          <a:solidFill>
                            <a:schemeClr val="dk1"/>
                          </a:solidFill>
                          <a:latin typeface="+mn-lt"/>
                          <a:ea typeface="+mn-ea"/>
                          <a:cs typeface="+mn-cs"/>
                        </a:rPr>
                        <a:t>24,90</a:t>
                      </a:r>
                    </a:p>
                  </a:txBody>
                  <a:tcPr marL="12700" marR="12700" marT="12700" marB="0" anchor="b"/>
                </a:tc>
                <a:tc>
                  <a:txBody>
                    <a:bodyPr/>
                    <a:lstStyle/>
                    <a:p>
                      <a:pPr algn="r"/>
                      <a:r>
                        <a:rPr lang="pt-BR" dirty="0"/>
                        <a:t>0,45</a:t>
                      </a:r>
                    </a:p>
                  </a:txBody>
                  <a:tcPr marL="12700" marR="12700" marT="12700" marB="0" anchor="b"/>
                </a:tc>
                <a:tc>
                  <a:txBody>
                    <a:bodyPr/>
                    <a:lstStyle/>
                    <a:p>
                      <a:pPr algn="ctr" fontAlgn="b"/>
                      <a:r>
                        <a:rPr lang="pt-BR" sz="1800" b="1" kern="1200" dirty="0">
                          <a:solidFill>
                            <a:srgbClr val="FF0000"/>
                          </a:solidFill>
                          <a:latin typeface="+mn-lt"/>
                          <a:ea typeface="+mn-ea"/>
                          <a:cs typeface="+mn-cs"/>
                        </a:rPr>
                        <a:t>?</a:t>
                      </a:r>
                    </a:p>
                  </a:txBody>
                  <a:tcPr marL="12700" marR="12700" marT="12700" marB="0" anchor="b"/>
                </a:tc>
                <a:extLst>
                  <a:ext uri="{0D108BD9-81ED-4DB2-BD59-A6C34878D82A}">
                    <a16:rowId xmlns:a16="http://schemas.microsoft.com/office/drawing/2014/main" val="10002"/>
                  </a:ext>
                </a:extLst>
              </a:tr>
              <a:tr h="370840">
                <a:tc>
                  <a:txBody>
                    <a:bodyPr/>
                    <a:lstStyle/>
                    <a:p>
                      <a:pPr algn="r" fontAlgn="b"/>
                      <a:r>
                        <a:rPr lang="pt-BR" sz="1800" kern="1200" dirty="0">
                          <a:solidFill>
                            <a:schemeClr val="dk1"/>
                          </a:solidFill>
                          <a:latin typeface="+mn-lt"/>
                          <a:ea typeface="+mn-ea"/>
                          <a:cs typeface="+mn-cs"/>
                        </a:rPr>
                        <a:t>30,5</a:t>
                      </a:r>
                    </a:p>
                  </a:txBody>
                  <a:tcPr marL="12700" marR="12700" marT="12700" marB="0" anchor="b"/>
                </a:tc>
                <a:tc>
                  <a:txBody>
                    <a:bodyPr/>
                    <a:lstStyle/>
                    <a:p>
                      <a:pPr algn="ctr" fontAlgn="b"/>
                      <a:r>
                        <a:rPr lang="pt-BR" sz="1800" kern="1200" dirty="0">
                          <a:solidFill>
                            <a:schemeClr val="dk1"/>
                          </a:solidFill>
                          <a:latin typeface="+mn-lt"/>
                          <a:ea typeface="+mn-ea"/>
                          <a:cs typeface="+mn-cs"/>
                        </a:rPr>
                        <a:t>28,00</a:t>
                      </a:r>
                    </a:p>
                  </a:txBody>
                  <a:tcPr marL="12700" marR="12700" marT="12700" marB="0" anchor="b"/>
                </a:tc>
                <a:tc>
                  <a:txBody>
                    <a:bodyPr/>
                    <a:lstStyle/>
                    <a:p>
                      <a:pPr algn="r"/>
                      <a:r>
                        <a:rPr lang="pt-BR" dirty="0"/>
                        <a:t>0,98</a:t>
                      </a:r>
                    </a:p>
                  </a:txBody>
                  <a:tcPr marL="12700" marR="12700" marT="12700" marB="0" anchor="b"/>
                </a:tc>
                <a:tc>
                  <a:txBody>
                    <a:bodyPr/>
                    <a:lstStyle/>
                    <a:p>
                      <a:pPr algn="ctr" fontAlgn="b"/>
                      <a:r>
                        <a:rPr lang="pt-BR" sz="1800" b="1" kern="1200" dirty="0">
                          <a:solidFill>
                            <a:srgbClr val="FF0000"/>
                          </a:solidFill>
                          <a:latin typeface="+mn-lt"/>
                          <a:ea typeface="+mn-ea"/>
                          <a:cs typeface="+mn-cs"/>
                        </a:rPr>
                        <a:t>?</a:t>
                      </a:r>
                    </a:p>
                  </a:txBody>
                  <a:tcPr marL="12700" marR="12700" marT="12700" marB="0" anchor="b"/>
                </a:tc>
                <a:extLst>
                  <a:ext uri="{0D108BD9-81ED-4DB2-BD59-A6C34878D82A}">
                    <a16:rowId xmlns:a16="http://schemas.microsoft.com/office/drawing/2014/main" val="10003"/>
                  </a:ext>
                </a:extLst>
              </a:tr>
              <a:tr h="370840">
                <a:tc>
                  <a:txBody>
                    <a:bodyPr/>
                    <a:lstStyle/>
                    <a:p>
                      <a:pPr algn="r" fontAlgn="b"/>
                      <a:r>
                        <a:rPr lang="pt-BR" sz="1800" kern="1200" dirty="0">
                          <a:solidFill>
                            <a:schemeClr val="dk1"/>
                          </a:solidFill>
                          <a:latin typeface="+mn-lt"/>
                          <a:ea typeface="+mn-ea"/>
                          <a:cs typeface="+mn-cs"/>
                        </a:rPr>
                        <a:t>24,5</a:t>
                      </a:r>
                    </a:p>
                  </a:txBody>
                  <a:tcPr marL="12700" marR="12700" marT="12700" marB="0" anchor="b"/>
                </a:tc>
                <a:tc>
                  <a:txBody>
                    <a:bodyPr/>
                    <a:lstStyle/>
                    <a:p>
                      <a:pPr algn="ctr" fontAlgn="b"/>
                      <a:r>
                        <a:rPr lang="pt-BR" sz="1800" kern="1200" dirty="0">
                          <a:solidFill>
                            <a:schemeClr val="dk1"/>
                          </a:solidFill>
                          <a:latin typeface="+mn-lt"/>
                          <a:ea typeface="+mn-ea"/>
                          <a:cs typeface="+mn-cs"/>
                        </a:rPr>
                        <a:t>25,50</a:t>
                      </a:r>
                    </a:p>
                  </a:txBody>
                  <a:tcPr marL="12700" marR="12700" marT="12700" marB="0" anchor="b"/>
                </a:tc>
                <a:tc>
                  <a:txBody>
                    <a:bodyPr/>
                    <a:lstStyle/>
                    <a:p>
                      <a:pPr algn="r"/>
                      <a:r>
                        <a:rPr lang="pt-BR" dirty="0"/>
                        <a:t>0,73</a:t>
                      </a:r>
                    </a:p>
                  </a:txBody>
                  <a:tcPr marL="12700" marR="12700" marT="12700" marB="0" anchor="b"/>
                </a:tc>
                <a:tc>
                  <a:txBody>
                    <a:bodyPr/>
                    <a:lstStyle/>
                    <a:p>
                      <a:pPr algn="ctr" fontAlgn="b"/>
                      <a:r>
                        <a:rPr lang="pt-BR" sz="1800" b="1" kern="1200" dirty="0">
                          <a:solidFill>
                            <a:srgbClr val="FF0000"/>
                          </a:solidFill>
                          <a:latin typeface="+mn-lt"/>
                          <a:ea typeface="+mn-ea"/>
                          <a:cs typeface="+mn-cs"/>
                        </a:rPr>
                        <a:t>?</a:t>
                      </a:r>
                    </a:p>
                  </a:txBody>
                  <a:tcPr marL="12700" marR="12700" marT="12700" marB="0" anchor="b"/>
                </a:tc>
                <a:extLst>
                  <a:ext uri="{0D108BD9-81ED-4DB2-BD59-A6C34878D82A}">
                    <a16:rowId xmlns:a16="http://schemas.microsoft.com/office/drawing/2014/main" val="10004"/>
                  </a:ext>
                </a:extLst>
              </a:tr>
              <a:tr h="370840">
                <a:tc>
                  <a:txBody>
                    <a:bodyPr/>
                    <a:lstStyle/>
                    <a:p>
                      <a:pPr algn="r" fontAlgn="b"/>
                      <a:r>
                        <a:rPr lang="pt-BR" sz="1800" kern="1200" dirty="0">
                          <a:solidFill>
                            <a:schemeClr val="dk1"/>
                          </a:solidFill>
                          <a:latin typeface="+mn-lt"/>
                          <a:ea typeface="+mn-ea"/>
                          <a:cs typeface="+mn-cs"/>
                        </a:rPr>
                        <a:t>28,5</a:t>
                      </a:r>
                    </a:p>
                  </a:txBody>
                  <a:tcPr marL="12700" marR="12700" marT="12700" marB="0" anchor="b"/>
                </a:tc>
                <a:tc>
                  <a:txBody>
                    <a:bodyPr/>
                    <a:lstStyle/>
                    <a:p>
                      <a:pPr algn="ctr" fontAlgn="b"/>
                      <a:r>
                        <a:rPr lang="pt-BR" sz="1800" kern="1200" dirty="0">
                          <a:solidFill>
                            <a:schemeClr val="dk1"/>
                          </a:solidFill>
                          <a:latin typeface="+mn-lt"/>
                          <a:ea typeface="+mn-ea"/>
                          <a:cs typeface="+mn-cs"/>
                        </a:rPr>
                        <a:t>27,55</a:t>
                      </a:r>
                    </a:p>
                  </a:txBody>
                  <a:tcPr marL="12700" marR="12700" marT="12700" marB="0" anchor="b"/>
                </a:tc>
                <a:tc>
                  <a:txBody>
                    <a:bodyPr/>
                    <a:lstStyle/>
                    <a:p>
                      <a:pPr algn="r"/>
                      <a:r>
                        <a:rPr lang="pt-BR" dirty="0"/>
                        <a:t>0,41</a:t>
                      </a:r>
                    </a:p>
                  </a:txBody>
                  <a:tcPr marL="12700" marR="12700" marT="12700" marB="0" anchor="b"/>
                </a:tc>
                <a:tc>
                  <a:txBody>
                    <a:bodyPr/>
                    <a:lstStyle/>
                    <a:p>
                      <a:pPr algn="ctr" fontAlgn="b"/>
                      <a:r>
                        <a:rPr lang="pt-BR" sz="1800" b="1" kern="1200" dirty="0">
                          <a:solidFill>
                            <a:srgbClr val="FF0000"/>
                          </a:solidFill>
                          <a:latin typeface="+mn-lt"/>
                          <a:ea typeface="+mn-ea"/>
                          <a:cs typeface="+mn-cs"/>
                        </a:rPr>
                        <a:t>?</a:t>
                      </a:r>
                    </a:p>
                  </a:txBody>
                  <a:tcPr marL="12700" marR="12700" marT="12700" marB="0" anchor="b"/>
                </a:tc>
                <a:extLst>
                  <a:ext uri="{0D108BD9-81ED-4DB2-BD59-A6C34878D82A}">
                    <a16:rowId xmlns:a16="http://schemas.microsoft.com/office/drawing/2014/main" val="10005"/>
                  </a:ext>
                </a:extLst>
              </a:tr>
              <a:tr h="370840">
                <a:tc>
                  <a:txBody>
                    <a:bodyPr/>
                    <a:lstStyle/>
                    <a:p>
                      <a:pPr algn="r" fontAlgn="b"/>
                      <a:r>
                        <a:rPr lang="pt-BR" sz="1800" kern="1200" dirty="0">
                          <a:solidFill>
                            <a:schemeClr val="dk1"/>
                          </a:solidFill>
                          <a:latin typeface="+mn-lt"/>
                          <a:ea typeface="+mn-ea"/>
                          <a:cs typeface="+mn-cs"/>
                        </a:rPr>
                        <a:t>27,6</a:t>
                      </a:r>
                    </a:p>
                  </a:txBody>
                  <a:tcPr marL="12700" marR="12700" marT="12700" marB="0" anchor="b"/>
                </a:tc>
                <a:tc>
                  <a:txBody>
                    <a:bodyPr/>
                    <a:lstStyle/>
                    <a:p>
                      <a:pPr algn="ctr" fontAlgn="b"/>
                      <a:r>
                        <a:rPr lang="pt-BR" sz="1800" kern="1200" dirty="0">
                          <a:solidFill>
                            <a:schemeClr val="dk1"/>
                          </a:solidFill>
                          <a:latin typeface="+mn-lt"/>
                          <a:ea typeface="+mn-ea"/>
                          <a:cs typeface="+mn-cs"/>
                        </a:rPr>
                        <a:t>25,70</a:t>
                      </a:r>
                    </a:p>
                  </a:txBody>
                  <a:tcPr marL="12700" marR="12700" marT="12700" marB="0" anchor="b"/>
                </a:tc>
                <a:tc>
                  <a:txBody>
                    <a:bodyPr/>
                    <a:lstStyle/>
                    <a:p>
                      <a:pPr algn="r"/>
                      <a:r>
                        <a:rPr lang="pt-BR" dirty="0"/>
                        <a:t>0,34</a:t>
                      </a:r>
                    </a:p>
                  </a:txBody>
                  <a:tcPr marL="12700" marR="12700" marT="12700" marB="0" anchor="b"/>
                </a:tc>
                <a:tc>
                  <a:txBody>
                    <a:bodyPr/>
                    <a:lstStyle/>
                    <a:p>
                      <a:pPr algn="ctr" fontAlgn="b"/>
                      <a:r>
                        <a:rPr lang="pt-BR" sz="1800" b="1" kern="1200" dirty="0">
                          <a:solidFill>
                            <a:srgbClr val="FF0000"/>
                          </a:solidFill>
                          <a:latin typeface="+mn-lt"/>
                          <a:ea typeface="+mn-ea"/>
                          <a:cs typeface="+mn-cs"/>
                        </a:rPr>
                        <a:t>?</a:t>
                      </a:r>
                    </a:p>
                  </a:txBody>
                  <a:tcPr marL="12700" marR="12700" marT="12700" marB="0" anchor="b"/>
                </a:tc>
                <a:extLst>
                  <a:ext uri="{0D108BD9-81ED-4DB2-BD59-A6C34878D82A}">
                    <a16:rowId xmlns:a16="http://schemas.microsoft.com/office/drawing/2014/main" val="10006"/>
                  </a:ext>
                </a:extLst>
              </a:tr>
              <a:tr h="370840">
                <a:tc>
                  <a:txBody>
                    <a:bodyPr/>
                    <a:lstStyle/>
                    <a:p>
                      <a:pPr algn="r" fontAlgn="b"/>
                      <a:r>
                        <a:rPr lang="pt-BR" sz="1800" kern="1200" dirty="0">
                          <a:solidFill>
                            <a:schemeClr val="dk1"/>
                          </a:solidFill>
                          <a:latin typeface="+mn-lt"/>
                          <a:ea typeface="+mn-ea"/>
                          <a:cs typeface="+mn-cs"/>
                        </a:rPr>
                        <a:t>19,5</a:t>
                      </a:r>
                    </a:p>
                  </a:txBody>
                  <a:tcPr marL="12700" marR="12700" marT="12700" marB="0" anchor="b"/>
                </a:tc>
                <a:tc>
                  <a:txBody>
                    <a:bodyPr/>
                    <a:lstStyle/>
                    <a:p>
                      <a:pPr algn="ctr" fontAlgn="b"/>
                      <a:r>
                        <a:rPr lang="pt-BR" sz="1800" kern="1200" dirty="0">
                          <a:solidFill>
                            <a:schemeClr val="dk1"/>
                          </a:solidFill>
                          <a:latin typeface="+mn-lt"/>
                          <a:ea typeface="+mn-ea"/>
                          <a:cs typeface="+mn-cs"/>
                        </a:rPr>
                        <a:t>22,10</a:t>
                      </a:r>
                    </a:p>
                  </a:txBody>
                  <a:tcPr marL="12700" marR="12700" marT="12700" marB="0" anchor="b"/>
                </a:tc>
                <a:tc>
                  <a:txBody>
                    <a:bodyPr/>
                    <a:lstStyle/>
                    <a:p>
                      <a:pPr algn="r"/>
                      <a:r>
                        <a:rPr lang="pt-BR" dirty="0"/>
                        <a:t>0,76</a:t>
                      </a:r>
                    </a:p>
                  </a:txBody>
                  <a:tcPr marL="12700" marR="12700" marT="12700" marB="0" anchor="b"/>
                </a:tc>
                <a:tc>
                  <a:txBody>
                    <a:bodyPr/>
                    <a:lstStyle/>
                    <a:p>
                      <a:pPr algn="ctr" fontAlgn="b"/>
                      <a:r>
                        <a:rPr lang="pt-BR" sz="1800" b="1" kern="1200" dirty="0">
                          <a:solidFill>
                            <a:srgbClr val="FF0000"/>
                          </a:solidFill>
                          <a:latin typeface="+mn-lt"/>
                          <a:ea typeface="+mn-ea"/>
                          <a:cs typeface="+mn-cs"/>
                        </a:rPr>
                        <a:t>?</a:t>
                      </a:r>
                    </a:p>
                  </a:txBody>
                  <a:tcPr marL="12700" marR="12700" marT="12700" marB="0" anchor="b"/>
                </a:tc>
                <a:extLst>
                  <a:ext uri="{0D108BD9-81ED-4DB2-BD59-A6C34878D82A}">
                    <a16:rowId xmlns:a16="http://schemas.microsoft.com/office/drawing/2014/main" val="10007"/>
                  </a:ext>
                </a:extLst>
              </a:tr>
              <a:tr h="370840">
                <a:tc>
                  <a:txBody>
                    <a:bodyPr/>
                    <a:lstStyle/>
                    <a:p>
                      <a:pPr algn="r" fontAlgn="b"/>
                      <a:r>
                        <a:rPr lang="pt-BR" sz="1800" kern="1200" dirty="0">
                          <a:solidFill>
                            <a:schemeClr val="dk1"/>
                          </a:solidFill>
                          <a:latin typeface="+mn-lt"/>
                          <a:ea typeface="+mn-ea"/>
                          <a:cs typeface="+mn-cs"/>
                        </a:rPr>
                        <a:t>32,1</a:t>
                      </a:r>
                    </a:p>
                  </a:txBody>
                  <a:tcPr marL="12700" marR="12700" marT="12700" marB="0" anchor="b"/>
                </a:tc>
                <a:tc>
                  <a:txBody>
                    <a:bodyPr/>
                    <a:lstStyle/>
                    <a:p>
                      <a:pPr algn="ctr" fontAlgn="b"/>
                      <a:r>
                        <a:rPr lang="pt-BR" sz="1800" kern="1200" dirty="0">
                          <a:solidFill>
                            <a:schemeClr val="dk1"/>
                          </a:solidFill>
                          <a:latin typeface="+mn-lt"/>
                          <a:ea typeface="+mn-ea"/>
                          <a:cs typeface="+mn-cs"/>
                        </a:rPr>
                        <a:t>25,45</a:t>
                      </a:r>
                    </a:p>
                  </a:txBody>
                  <a:tcPr marL="12700" marR="12700" marT="12700" marB="0" anchor="b"/>
                </a:tc>
                <a:tc>
                  <a:txBody>
                    <a:bodyPr/>
                    <a:lstStyle/>
                    <a:p>
                      <a:pPr algn="r"/>
                      <a:r>
                        <a:rPr lang="pt-BR" dirty="0"/>
                        <a:t>0,46</a:t>
                      </a:r>
                    </a:p>
                  </a:txBody>
                  <a:tcPr marL="12700" marR="12700" marT="12700" marB="0" anchor="b"/>
                </a:tc>
                <a:tc>
                  <a:txBody>
                    <a:bodyPr/>
                    <a:lstStyle/>
                    <a:p>
                      <a:pPr algn="ctr" fontAlgn="b"/>
                      <a:r>
                        <a:rPr lang="pt-BR" sz="1800" b="1" kern="1200" dirty="0">
                          <a:solidFill>
                            <a:srgbClr val="FF0000"/>
                          </a:solidFill>
                          <a:latin typeface="+mn-lt"/>
                          <a:ea typeface="+mn-ea"/>
                          <a:cs typeface="+mn-cs"/>
                        </a:rPr>
                        <a:t>?</a:t>
                      </a:r>
                    </a:p>
                  </a:txBody>
                  <a:tcPr marL="12700" marR="12700" marT="12700" marB="0" anchor="b"/>
                </a:tc>
                <a:extLst>
                  <a:ext uri="{0D108BD9-81ED-4DB2-BD59-A6C34878D82A}">
                    <a16:rowId xmlns:a16="http://schemas.microsoft.com/office/drawing/2014/main" val="10008"/>
                  </a:ext>
                </a:extLst>
              </a:tr>
              <a:tr h="370840">
                <a:tc>
                  <a:txBody>
                    <a:bodyPr/>
                    <a:lstStyle/>
                    <a:p>
                      <a:pPr algn="r" fontAlgn="b"/>
                      <a:r>
                        <a:rPr lang="pt-BR" sz="1800" kern="1200" dirty="0">
                          <a:solidFill>
                            <a:schemeClr val="dk1"/>
                          </a:solidFill>
                          <a:latin typeface="+mn-lt"/>
                          <a:ea typeface="+mn-ea"/>
                          <a:cs typeface="+mn-cs"/>
                        </a:rPr>
                        <a:t>29,5</a:t>
                      </a:r>
                    </a:p>
                  </a:txBody>
                  <a:tcPr marL="12700" marR="12700" marT="12700" marB="0" anchor="b"/>
                </a:tc>
                <a:tc>
                  <a:txBody>
                    <a:bodyPr/>
                    <a:lstStyle/>
                    <a:p>
                      <a:pPr algn="ctr" fontAlgn="b"/>
                      <a:r>
                        <a:rPr lang="pt-BR" sz="1800" kern="1200" dirty="0">
                          <a:solidFill>
                            <a:schemeClr val="dk1"/>
                          </a:solidFill>
                          <a:latin typeface="+mn-lt"/>
                          <a:ea typeface="+mn-ea"/>
                          <a:cs typeface="+mn-cs"/>
                        </a:rPr>
                        <a:t>25,40</a:t>
                      </a:r>
                    </a:p>
                  </a:txBody>
                  <a:tcPr marL="12700" marR="12700" marT="12700" marB="0" anchor="b"/>
                </a:tc>
                <a:tc>
                  <a:txBody>
                    <a:bodyPr/>
                    <a:lstStyle/>
                    <a:p>
                      <a:pPr algn="r"/>
                      <a:r>
                        <a:rPr lang="pt-BR" dirty="0"/>
                        <a:t>0,67</a:t>
                      </a:r>
                    </a:p>
                  </a:txBody>
                  <a:tcPr marL="12700" marR="12700" marT="12700" marB="0" anchor="b"/>
                </a:tc>
                <a:tc>
                  <a:txBody>
                    <a:bodyPr/>
                    <a:lstStyle/>
                    <a:p>
                      <a:pPr algn="ctr" fontAlgn="b"/>
                      <a:r>
                        <a:rPr lang="pt-BR" sz="1800" b="1" kern="1200" dirty="0">
                          <a:solidFill>
                            <a:srgbClr val="FF0000"/>
                          </a:solidFill>
                          <a:latin typeface="+mn-lt"/>
                          <a:ea typeface="+mn-ea"/>
                          <a:cs typeface="+mn-cs"/>
                        </a:rPr>
                        <a:t>?</a:t>
                      </a:r>
                    </a:p>
                  </a:txBody>
                  <a:tcPr marL="12700" marR="12700" marT="12700" marB="0" anchor="b"/>
                </a:tc>
                <a:extLst>
                  <a:ext uri="{0D108BD9-81ED-4DB2-BD59-A6C34878D82A}">
                    <a16:rowId xmlns:a16="http://schemas.microsoft.com/office/drawing/2014/main" val="10009"/>
                  </a:ext>
                </a:extLst>
              </a:tr>
              <a:tr h="370840">
                <a:tc>
                  <a:txBody>
                    <a:bodyPr/>
                    <a:lstStyle/>
                    <a:p>
                      <a:pPr algn="r" fontAlgn="b"/>
                      <a:r>
                        <a:rPr lang="pt-BR" sz="1800" kern="1200" dirty="0">
                          <a:solidFill>
                            <a:schemeClr val="dk1"/>
                          </a:solidFill>
                          <a:latin typeface="+mn-lt"/>
                          <a:ea typeface="+mn-ea"/>
                          <a:cs typeface="+mn-cs"/>
                        </a:rPr>
                        <a:t>20,6</a:t>
                      </a:r>
                    </a:p>
                  </a:txBody>
                  <a:tcPr marL="12700" marR="12700" marT="12700" marB="0" anchor="b"/>
                </a:tc>
                <a:tc>
                  <a:txBody>
                    <a:bodyPr/>
                    <a:lstStyle/>
                    <a:p>
                      <a:pPr algn="ctr" fontAlgn="b"/>
                      <a:r>
                        <a:rPr lang="pt-BR" sz="1800" kern="1200" dirty="0">
                          <a:solidFill>
                            <a:schemeClr val="dk1"/>
                          </a:solidFill>
                          <a:latin typeface="+mn-lt"/>
                          <a:ea typeface="+mn-ea"/>
                          <a:cs typeface="+mn-cs"/>
                        </a:rPr>
                        <a:t>23,80</a:t>
                      </a:r>
                    </a:p>
                  </a:txBody>
                  <a:tcPr marL="12700" marR="12700" marT="12700" marB="0" anchor="b"/>
                </a:tc>
                <a:tc>
                  <a:txBody>
                    <a:bodyPr/>
                    <a:lstStyle/>
                    <a:p>
                      <a:pPr algn="r"/>
                      <a:r>
                        <a:rPr lang="pt-BR" dirty="0"/>
                        <a:t>0,21</a:t>
                      </a:r>
                    </a:p>
                  </a:txBody>
                  <a:tcPr marL="12700" marR="12700" marT="12700" marB="0" anchor="b"/>
                </a:tc>
                <a:tc>
                  <a:txBody>
                    <a:bodyPr/>
                    <a:lstStyle/>
                    <a:p>
                      <a:pPr algn="ctr" fontAlgn="b"/>
                      <a:r>
                        <a:rPr lang="pt-BR" sz="1800" b="1" kern="1200" dirty="0">
                          <a:solidFill>
                            <a:srgbClr val="FF0000"/>
                          </a:solidFill>
                          <a:latin typeface="+mn-lt"/>
                          <a:ea typeface="+mn-ea"/>
                          <a:cs typeface="+mn-cs"/>
                        </a:rPr>
                        <a:t>?</a:t>
                      </a:r>
                    </a:p>
                  </a:txBody>
                  <a:tcPr marL="12700" marR="12700" marT="12700" marB="0" anchor="b"/>
                </a:tc>
                <a:extLst>
                  <a:ext uri="{0D108BD9-81ED-4DB2-BD59-A6C34878D82A}">
                    <a16:rowId xmlns:a16="http://schemas.microsoft.com/office/drawing/2014/main" val="10010"/>
                  </a:ext>
                </a:extLst>
              </a:tr>
            </a:tbl>
          </a:graphicData>
        </a:graphic>
      </p:graphicFrame>
      <p:sp>
        <p:nvSpPr>
          <p:cNvPr id="3" name="CaixaDeTexto 2"/>
          <p:cNvSpPr txBox="1"/>
          <p:nvPr/>
        </p:nvSpPr>
        <p:spPr>
          <a:xfrm>
            <a:off x="7863840" y="3371850"/>
            <a:ext cx="4080510" cy="523220"/>
          </a:xfrm>
          <a:prstGeom prst="rect">
            <a:avLst/>
          </a:prstGeom>
          <a:noFill/>
        </p:spPr>
        <p:txBody>
          <a:bodyPr wrap="square" rtlCol="0">
            <a:spAutoFit/>
          </a:bodyPr>
          <a:lstStyle/>
          <a:p>
            <a:r>
              <a:rPr lang="pt-BR" sz="2800" b="1" dirty="0">
                <a:solidFill>
                  <a:srgbClr val="FF0000"/>
                </a:solidFill>
              </a:rPr>
              <a:t>Predição</a:t>
            </a:r>
          </a:p>
        </p:txBody>
      </p:sp>
      <p:cxnSp>
        <p:nvCxnSpPr>
          <p:cNvPr id="5" name="Conector de Seta Reta 4"/>
          <p:cNvCxnSpPr/>
          <p:nvPr/>
        </p:nvCxnSpPr>
        <p:spPr>
          <a:xfrm flipH="1">
            <a:off x="6892290" y="3589020"/>
            <a:ext cx="765810" cy="1143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8299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a:hlinkClick r:id="" action="ppaction://noaction">
              <a:snd r:embed="rId4" name="chimes.wav"/>
            </a:hlinkClick>
          </p:cNvPr>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defRPr/>
            </a:pPr>
            <a:r>
              <a:rPr lang="pt-BR" sz="4000" b="1" dirty="0">
                <a:solidFill>
                  <a:srgbClr val="FF0000"/>
                </a:solidFill>
              </a:rPr>
              <a:t>AGRUPAMENTO</a:t>
            </a:r>
            <a:endParaRPr lang="pt-BR" sz="4000" dirty="0">
              <a:solidFill>
                <a:schemeClr val="tx1"/>
              </a:solidFill>
            </a:endParaRPr>
          </a:p>
          <a:p>
            <a:pPr marL="171450" indent="-171450">
              <a:defRPr/>
            </a:pPr>
            <a:endParaRPr lang="pt-BR" sz="2800" dirty="0">
              <a:solidFill>
                <a:schemeClr val="tx1"/>
              </a:solidFill>
            </a:endParaRPr>
          </a:p>
          <a:p>
            <a:pPr marL="171450" indent="-171450">
              <a:defRPr/>
            </a:pPr>
            <a:r>
              <a:rPr lang="pt-BR" sz="2800" dirty="0">
                <a:solidFill>
                  <a:schemeClr val="tx1"/>
                </a:solidFill>
              </a:rPr>
              <a:t>Visa dividir uma </a:t>
            </a:r>
            <a:r>
              <a:rPr lang="pt-BR" sz="2800" dirty="0" err="1">
                <a:solidFill>
                  <a:schemeClr val="tx1"/>
                </a:solidFill>
              </a:rPr>
              <a:t>população</a:t>
            </a:r>
            <a:r>
              <a:rPr lang="pt-BR" sz="2800" dirty="0">
                <a:solidFill>
                  <a:schemeClr val="tx1"/>
                </a:solidFill>
              </a:rPr>
              <a:t> em subgrupos semelhantes.</a:t>
            </a:r>
          </a:p>
          <a:p>
            <a:pPr marL="171450" indent="-171450">
              <a:defRPr/>
            </a:pPr>
            <a:endParaRPr lang="pt-BR" sz="2800" dirty="0">
              <a:solidFill>
                <a:schemeClr val="tx1"/>
              </a:solidFill>
            </a:endParaRPr>
          </a:p>
          <a:p>
            <a:r>
              <a:rPr lang="pt-BR" sz="2800" dirty="0">
                <a:solidFill>
                  <a:schemeClr val="tx1"/>
                </a:solidFill>
              </a:rPr>
              <a:t>Dado um conjunto de pontos de dados, cada um tendo um conjunto de atributos, e uma medida de similaridade entre eles, encontrar agrupamentos tais que </a:t>
            </a:r>
          </a:p>
          <a:p>
            <a:r>
              <a:rPr lang="pt-BR" sz="2800" dirty="0">
                <a:solidFill>
                  <a:schemeClr val="tx1"/>
                </a:solidFill>
              </a:rPr>
              <a:t>– Pontos de dados em um grupo </a:t>
            </a:r>
            <a:r>
              <a:rPr lang="pt-BR" sz="2800" dirty="0" err="1">
                <a:solidFill>
                  <a:schemeClr val="tx1"/>
                </a:solidFill>
              </a:rPr>
              <a:t>são</a:t>
            </a:r>
            <a:r>
              <a:rPr lang="pt-BR" sz="2800" dirty="0">
                <a:solidFill>
                  <a:schemeClr val="tx1"/>
                </a:solidFill>
              </a:rPr>
              <a:t> mais similares entre si. </a:t>
            </a:r>
          </a:p>
          <a:p>
            <a:r>
              <a:rPr lang="pt-BR" sz="2800" dirty="0">
                <a:solidFill>
                  <a:schemeClr val="tx1"/>
                </a:solidFill>
              </a:rPr>
              <a:t>– Pontos de dados em grupos diferentes </a:t>
            </a:r>
            <a:r>
              <a:rPr lang="pt-BR" sz="2800" dirty="0" err="1">
                <a:solidFill>
                  <a:schemeClr val="tx1"/>
                </a:solidFill>
              </a:rPr>
              <a:t>são</a:t>
            </a:r>
            <a:r>
              <a:rPr lang="pt-BR" sz="2800" dirty="0">
                <a:solidFill>
                  <a:schemeClr val="tx1"/>
                </a:solidFill>
              </a:rPr>
              <a:t> menos similares entre si. </a:t>
            </a:r>
          </a:p>
          <a:p>
            <a:endParaRPr lang="pt-BR" sz="2800" dirty="0">
              <a:solidFill>
                <a:schemeClr val="tx1"/>
              </a:solidFill>
            </a:endParaRPr>
          </a:p>
          <a:p>
            <a:r>
              <a:rPr lang="pt-BR" sz="2800" dirty="0">
                <a:solidFill>
                  <a:schemeClr val="tx1"/>
                </a:solidFill>
              </a:rPr>
              <a:t>Medidas de Similaridade: </a:t>
            </a:r>
            <a:r>
              <a:rPr lang="pt-BR" sz="2800" dirty="0" err="1">
                <a:solidFill>
                  <a:schemeClr val="tx1"/>
                </a:solidFill>
              </a:rPr>
              <a:t>Distância</a:t>
            </a:r>
            <a:r>
              <a:rPr lang="pt-BR" sz="2800" dirty="0">
                <a:solidFill>
                  <a:schemeClr val="tx1"/>
                </a:solidFill>
              </a:rPr>
              <a:t> Vetorial</a:t>
            </a:r>
            <a:br>
              <a:rPr lang="pt-BR" sz="2800" dirty="0">
                <a:solidFill>
                  <a:schemeClr val="tx1"/>
                </a:solidFill>
              </a:rPr>
            </a:br>
            <a:endParaRPr lang="pt-BR" sz="2800" dirty="0">
              <a:solidFill>
                <a:schemeClr val="tx1"/>
              </a:solidFill>
            </a:endParaRPr>
          </a:p>
        </p:txBody>
      </p:sp>
      <p:grpSp>
        <p:nvGrpSpPr>
          <p:cNvPr id="8" name="Agrupar 7">
            <a:extLst>
              <a:ext uri="{FF2B5EF4-FFF2-40B4-BE49-F238E27FC236}">
                <a16:creationId xmlns:a16="http://schemas.microsoft.com/office/drawing/2014/main" id="{9A65B5D0-10EC-8B41-BA73-A44D40571BC8}"/>
              </a:ext>
            </a:extLst>
          </p:cNvPr>
          <p:cNvGrpSpPr/>
          <p:nvPr/>
        </p:nvGrpSpPr>
        <p:grpSpPr>
          <a:xfrm>
            <a:off x="8751775" y="107774"/>
            <a:ext cx="2482850" cy="1006392"/>
            <a:chOff x="0" y="0"/>
            <a:chExt cx="2483283" cy="730131"/>
          </a:xfrm>
        </p:grpSpPr>
        <p:sp>
          <p:nvSpPr>
            <p:cNvPr id="14" name="Nuvem 13">
              <a:extLst>
                <a:ext uri="{FF2B5EF4-FFF2-40B4-BE49-F238E27FC236}">
                  <a16:creationId xmlns:a16="http://schemas.microsoft.com/office/drawing/2014/main" id="{B3A85AEF-966E-AF46-B51C-E8D50B5340B3}"/>
                </a:ext>
              </a:extLst>
            </p:cNvPr>
            <p:cNvSpPr/>
            <p:nvPr/>
          </p:nvSpPr>
          <p:spPr>
            <a:xfrm>
              <a:off x="0" y="0"/>
              <a:ext cx="1991444" cy="623744"/>
            </a:xfrm>
            <a:prstGeom prst="cloud">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5" name="Raio 14">
              <a:extLst>
                <a:ext uri="{FF2B5EF4-FFF2-40B4-BE49-F238E27FC236}">
                  <a16:creationId xmlns:a16="http://schemas.microsoft.com/office/drawing/2014/main" id="{FB45AA6C-2241-8D45-BDBA-B642F41A3060}"/>
                </a:ext>
              </a:extLst>
            </p:cNvPr>
            <p:cNvSpPr/>
            <p:nvPr/>
          </p:nvSpPr>
          <p:spPr>
            <a:xfrm>
              <a:off x="1869825" y="239253"/>
              <a:ext cx="613458" cy="216117"/>
            </a:xfrm>
            <a:prstGeom prst="lightningBol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6" name="CaixaDeTexto 5">
              <a:extLst>
                <a:ext uri="{FF2B5EF4-FFF2-40B4-BE49-F238E27FC236}">
                  <a16:creationId xmlns:a16="http://schemas.microsoft.com/office/drawing/2014/main" id="{D86EFA41-4EE1-6D4A-AB58-64BD5FF4B076}"/>
                </a:ext>
              </a:extLst>
            </p:cNvPr>
            <p:cNvSpPr txBox="1"/>
            <p:nvPr/>
          </p:nvSpPr>
          <p:spPr>
            <a:xfrm>
              <a:off x="214232" y="83620"/>
              <a:ext cx="1575435" cy="646511"/>
            </a:xfrm>
            <a:prstGeom prst="rect">
              <a:avLst/>
            </a:prstGeom>
            <a:noFill/>
          </p:spPr>
          <p:txBody>
            <a:bodyPr wrap="square" rtlCol="0">
              <a:spAutoFit/>
            </a:bodyPr>
            <a:lstStyle/>
            <a:p>
              <a:pPr algn="ctr">
                <a:spcAft>
                  <a:spcPts val="0"/>
                </a:spcAft>
              </a:pPr>
              <a:r>
                <a:rPr lang="pt-BR" sz="1200" b="1" dirty="0">
                  <a:solidFill>
                    <a:schemeClr val="bg1"/>
                  </a:solidFill>
                  <a:effectLst/>
                  <a:latin typeface="Times New Roman" panose="02020603050405020304" pitchFamily="18" charset="0"/>
                  <a:ea typeface="Times New Roman" panose="02020603050405020304" pitchFamily="18" charset="0"/>
                </a:rPr>
                <a:t>Agrupamento?</a:t>
              </a:r>
            </a:p>
            <a:p>
              <a:pPr algn="ctr">
                <a:spcAft>
                  <a:spcPts val="0"/>
                </a:spcAft>
              </a:pPr>
              <a:r>
                <a:rPr lang="pt-BR" sz="1200" b="1" dirty="0">
                  <a:solidFill>
                    <a:schemeClr val="bg1"/>
                  </a:solidFill>
                  <a:latin typeface="Times New Roman" panose="02020603050405020304" pitchFamily="18" charset="0"/>
                  <a:ea typeface="Times New Roman" panose="02020603050405020304" pitchFamily="18" charset="0"/>
                </a:rPr>
                <a:t>E o isolamento social?</a:t>
              </a:r>
              <a:endParaRPr lang="pt-BR" sz="1200" b="1" dirty="0">
                <a:solidFill>
                  <a:schemeClr val="bg1"/>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0781917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defRPr/>
            </a:pPr>
            <a:r>
              <a:rPr lang="pt-BR" sz="4000" b="1" dirty="0">
                <a:solidFill>
                  <a:srgbClr val="FF0000"/>
                </a:solidFill>
              </a:rPr>
              <a:t>AGRUPAMENTO</a:t>
            </a:r>
            <a:endParaRPr lang="pt-BR" sz="4000" dirty="0">
              <a:solidFill>
                <a:schemeClr val="tx1"/>
              </a:solidFill>
            </a:endParaRPr>
          </a:p>
          <a:p>
            <a:pPr marL="171450" indent="-171450">
              <a:defRPr/>
            </a:pPr>
            <a:endParaRPr lang="pt-BR" sz="2800" dirty="0">
              <a:solidFill>
                <a:schemeClr val="tx1"/>
              </a:solidFill>
            </a:endParaRPr>
          </a:p>
          <a:p>
            <a:pPr marL="171450" indent="-171450">
              <a:defRPr/>
            </a:pPr>
            <a:endParaRPr lang="pt-BR" sz="2800" dirty="0">
              <a:solidFill>
                <a:schemeClr val="tx1"/>
              </a:solidFill>
            </a:endParaRPr>
          </a:p>
        </p:txBody>
      </p:sp>
      <p:graphicFrame>
        <p:nvGraphicFramePr>
          <p:cNvPr id="15" name="Tabela 14"/>
          <p:cNvGraphicFramePr>
            <a:graphicFrameLocks noGrp="1"/>
          </p:cNvGraphicFramePr>
          <p:nvPr>
            <p:extLst>
              <p:ext uri="{D42A27DB-BD31-4B8C-83A1-F6EECF244321}">
                <p14:modId xmlns:p14="http://schemas.microsoft.com/office/powerpoint/2010/main" val="366808779"/>
              </p:ext>
            </p:extLst>
          </p:nvPr>
        </p:nvGraphicFramePr>
        <p:xfrm>
          <a:off x="262890" y="2079836"/>
          <a:ext cx="7372350" cy="4079240"/>
        </p:xfrm>
        <a:graphic>
          <a:graphicData uri="http://schemas.openxmlformats.org/drawingml/2006/table">
            <a:tbl>
              <a:tblPr firstRow="1" bandRow="1">
                <a:tableStyleId>{5C22544A-7EE6-4342-B048-85BDC9FD1C3A}</a:tableStyleId>
              </a:tblPr>
              <a:tblGrid>
                <a:gridCol w="4011930">
                  <a:extLst>
                    <a:ext uri="{9D8B030D-6E8A-4147-A177-3AD203B41FA5}">
                      <a16:colId xmlns:a16="http://schemas.microsoft.com/office/drawing/2014/main" val="20000"/>
                    </a:ext>
                  </a:extLst>
                </a:gridCol>
                <a:gridCol w="92583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245870">
                  <a:extLst>
                    <a:ext uri="{9D8B030D-6E8A-4147-A177-3AD203B41FA5}">
                      <a16:colId xmlns:a16="http://schemas.microsoft.com/office/drawing/2014/main" val="20003"/>
                    </a:ext>
                  </a:extLst>
                </a:gridCol>
              </a:tblGrid>
              <a:tr h="370840">
                <a:tc>
                  <a:txBody>
                    <a:bodyPr/>
                    <a:lstStyle/>
                    <a:p>
                      <a:pPr algn="ctr"/>
                      <a:r>
                        <a:rPr lang="pt-BR" dirty="0"/>
                        <a:t>Categoria</a:t>
                      </a:r>
                    </a:p>
                  </a:txBody>
                  <a:tcPr/>
                </a:tc>
                <a:tc>
                  <a:txBody>
                    <a:bodyPr/>
                    <a:lstStyle/>
                    <a:p>
                      <a:pPr algn="ctr"/>
                      <a:r>
                        <a:rPr lang="pt-BR" dirty="0"/>
                        <a:t>Cor</a:t>
                      </a:r>
                    </a:p>
                  </a:txBody>
                  <a:tcPr/>
                </a:tc>
                <a:tc>
                  <a:txBody>
                    <a:bodyPr/>
                    <a:lstStyle/>
                    <a:p>
                      <a:pPr algn="r"/>
                      <a:r>
                        <a:rPr lang="pt-BR" dirty="0"/>
                        <a:t>Estilo</a:t>
                      </a:r>
                    </a:p>
                  </a:txBody>
                  <a:tcPr/>
                </a:tc>
                <a:tc>
                  <a:txBody>
                    <a:bodyPr/>
                    <a:lstStyle/>
                    <a:p>
                      <a:pPr algn="ctr"/>
                      <a:r>
                        <a:rPr lang="pt-BR" dirty="0"/>
                        <a:t>Qualidade</a:t>
                      </a:r>
                    </a:p>
                  </a:txBody>
                  <a:tcPr/>
                </a:tc>
                <a:extLst>
                  <a:ext uri="{0D108BD9-81ED-4DB2-BD59-A6C34878D82A}">
                    <a16:rowId xmlns:a16="http://schemas.microsoft.com/office/drawing/2014/main" val="10000"/>
                  </a:ext>
                </a:extLst>
              </a:tr>
              <a:tr h="370840">
                <a:tc>
                  <a:txBody>
                    <a:bodyPr/>
                    <a:lstStyle/>
                    <a:p>
                      <a:pPr algn="l" fontAlgn="b"/>
                      <a:r>
                        <a:rPr lang="pt-BR" sz="1800" kern="1200" dirty="0">
                          <a:solidFill>
                            <a:schemeClr val="dk1"/>
                          </a:solidFill>
                          <a:latin typeface="+mn-lt"/>
                          <a:ea typeface="+mn-ea"/>
                          <a:cs typeface="+mn-cs"/>
                        </a:rPr>
                        <a:t>Lavanderia / Tábuas de passar roupa</a:t>
                      </a:r>
                    </a:p>
                  </a:txBody>
                  <a:tcPr marL="12700" marR="12700" marT="12700" marB="0" anchor="b"/>
                </a:tc>
                <a:tc>
                  <a:txBody>
                    <a:bodyPr/>
                    <a:lstStyle/>
                    <a:p>
                      <a:pPr algn="l" fontAlgn="b"/>
                      <a:r>
                        <a:rPr lang="pt-BR" sz="1800" kern="1200">
                          <a:solidFill>
                            <a:schemeClr val="dk1"/>
                          </a:solidFill>
                          <a:latin typeface="+mn-lt"/>
                          <a:ea typeface="+mn-ea"/>
                          <a:cs typeface="+mn-cs"/>
                        </a:rPr>
                        <a:t>Branco</a:t>
                      </a:r>
                    </a:p>
                  </a:txBody>
                  <a:tcPr marL="12700" marR="12700" marT="12700" marB="0" anchor="b"/>
                </a:tc>
                <a:tc>
                  <a:txBody>
                    <a:bodyPr/>
                    <a:lstStyle/>
                    <a:p>
                      <a:pPr algn="l" fontAlgn="b"/>
                      <a:r>
                        <a:rPr lang="pt-BR" sz="1800" kern="1200">
                          <a:solidFill>
                            <a:schemeClr val="dk1"/>
                          </a:solidFill>
                          <a:latin typeface="+mn-lt"/>
                          <a:ea typeface="+mn-ea"/>
                          <a:cs typeface="+mn-cs"/>
                        </a:rPr>
                        <a:t>moderno</a:t>
                      </a:r>
                    </a:p>
                  </a:txBody>
                  <a:tcPr marL="12700" marR="12700" marT="12700" marB="0" anchor="b"/>
                </a:tc>
                <a:tc>
                  <a:txBody>
                    <a:bodyPr/>
                    <a:lstStyle/>
                    <a:p>
                      <a:pPr algn="l" fontAlgn="b"/>
                      <a:r>
                        <a:rPr lang="pt-BR" sz="1800" kern="1200">
                          <a:solidFill>
                            <a:schemeClr val="dk1"/>
                          </a:solidFill>
                          <a:latin typeface="+mn-lt"/>
                          <a:ea typeface="+mn-ea"/>
                          <a:cs typeface="+mn-cs"/>
                        </a:rPr>
                        <a:t>baixa</a:t>
                      </a:r>
                    </a:p>
                  </a:txBody>
                  <a:tcPr marL="12700" marR="12700" marT="12700" marB="0" anchor="b"/>
                </a:tc>
                <a:extLst>
                  <a:ext uri="{0D108BD9-81ED-4DB2-BD59-A6C34878D82A}">
                    <a16:rowId xmlns:a16="http://schemas.microsoft.com/office/drawing/2014/main" val="10001"/>
                  </a:ext>
                </a:extLst>
              </a:tr>
              <a:tr h="370840">
                <a:tc>
                  <a:txBody>
                    <a:bodyPr/>
                    <a:lstStyle/>
                    <a:p>
                      <a:pPr algn="l" fontAlgn="b"/>
                      <a:r>
                        <a:rPr lang="pt-BR" sz="1800" kern="1200">
                          <a:solidFill>
                            <a:schemeClr val="dk1"/>
                          </a:solidFill>
                          <a:latin typeface="+mn-lt"/>
                          <a:ea typeface="+mn-ea"/>
                          <a:cs typeface="+mn-cs"/>
                        </a:rPr>
                        <a:t>Quarto / Cama</a:t>
                      </a:r>
                    </a:p>
                  </a:txBody>
                  <a:tcPr marL="12700" marR="12700" marT="12700" marB="0" anchor="b"/>
                </a:tc>
                <a:tc>
                  <a:txBody>
                    <a:bodyPr/>
                    <a:lstStyle/>
                    <a:p>
                      <a:pPr algn="l" fontAlgn="b"/>
                      <a:r>
                        <a:rPr lang="pt-BR" sz="1800" kern="1200" dirty="0" err="1">
                          <a:solidFill>
                            <a:schemeClr val="dk1"/>
                          </a:solidFill>
                          <a:latin typeface="+mn-lt"/>
                          <a:ea typeface="+mn-ea"/>
                          <a:cs typeface="+mn-cs"/>
                        </a:rPr>
                        <a:t>Marron</a:t>
                      </a:r>
                      <a:endParaRPr lang="pt-BR" sz="1800" kern="1200" dirty="0">
                        <a:solidFill>
                          <a:schemeClr val="dk1"/>
                        </a:solidFill>
                        <a:latin typeface="+mn-lt"/>
                        <a:ea typeface="+mn-ea"/>
                        <a:cs typeface="+mn-cs"/>
                      </a:endParaRPr>
                    </a:p>
                  </a:txBody>
                  <a:tcPr marL="12700" marR="12700" marT="12700" marB="0" anchor="b"/>
                </a:tc>
                <a:tc>
                  <a:txBody>
                    <a:bodyPr/>
                    <a:lstStyle/>
                    <a:p>
                      <a:pPr algn="l" fontAlgn="b"/>
                      <a:r>
                        <a:rPr lang="pt-BR" sz="1800" kern="1200">
                          <a:solidFill>
                            <a:schemeClr val="dk1"/>
                          </a:solidFill>
                          <a:latin typeface="+mn-lt"/>
                          <a:ea typeface="+mn-ea"/>
                          <a:cs typeface="+mn-cs"/>
                        </a:rPr>
                        <a:t>moderno</a:t>
                      </a:r>
                    </a:p>
                  </a:txBody>
                  <a:tcPr marL="12700" marR="12700" marT="12700" marB="0" anchor="b"/>
                </a:tc>
                <a:tc>
                  <a:txBody>
                    <a:bodyPr/>
                    <a:lstStyle/>
                    <a:p>
                      <a:pPr algn="l" fontAlgn="b"/>
                      <a:r>
                        <a:rPr lang="pt-BR" sz="1800" kern="1200" dirty="0">
                          <a:solidFill>
                            <a:schemeClr val="dk1"/>
                          </a:solidFill>
                          <a:latin typeface="+mn-lt"/>
                          <a:ea typeface="+mn-ea"/>
                          <a:cs typeface="+mn-cs"/>
                        </a:rPr>
                        <a:t>baixa</a:t>
                      </a:r>
                    </a:p>
                  </a:txBody>
                  <a:tcPr marL="12700" marR="12700" marT="12700" marB="0" anchor="b"/>
                </a:tc>
                <a:extLst>
                  <a:ext uri="{0D108BD9-81ED-4DB2-BD59-A6C34878D82A}">
                    <a16:rowId xmlns:a16="http://schemas.microsoft.com/office/drawing/2014/main" val="10002"/>
                  </a:ext>
                </a:extLst>
              </a:tr>
              <a:tr h="370840">
                <a:tc>
                  <a:txBody>
                    <a:bodyPr/>
                    <a:lstStyle/>
                    <a:p>
                      <a:pPr algn="l" fontAlgn="b"/>
                      <a:r>
                        <a:rPr lang="pt-BR" sz="1800" kern="1200">
                          <a:solidFill>
                            <a:schemeClr val="dk1"/>
                          </a:solidFill>
                          <a:latin typeface="+mn-lt"/>
                          <a:ea typeface="+mn-ea"/>
                          <a:cs typeface="+mn-cs"/>
                        </a:rPr>
                        <a:t>Quarto / Colchões / Colchões de solteiro</a:t>
                      </a:r>
                    </a:p>
                  </a:txBody>
                  <a:tcPr marL="12700" marR="12700" marT="12700" marB="0" anchor="b"/>
                </a:tc>
                <a:tc>
                  <a:txBody>
                    <a:bodyPr/>
                    <a:lstStyle/>
                    <a:p>
                      <a:pPr algn="l" fontAlgn="b"/>
                      <a:r>
                        <a:rPr lang="pt-BR" sz="1800" kern="1200">
                          <a:solidFill>
                            <a:schemeClr val="dk1"/>
                          </a:solidFill>
                          <a:latin typeface="+mn-lt"/>
                          <a:ea typeface="+mn-ea"/>
                          <a:cs typeface="+mn-cs"/>
                        </a:rPr>
                        <a:t>Branco</a:t>
                      </a:r>
                    </a:p>
                  </a:txBody>
                  <a:tcPr marL="12700" marR="12700" marT="12700" marB="0" anchor="b"/>
                </a:tc>
                <a:tc>
                  <a:txBody>
                    <a:bodyPr/>
                    <a:lstStyle/>
                    <a:p>
                      <a:pPr algn="l" fontAlgn="b"/>
                      <a:r>
                        <a:rPr lang="pt-BR" sz="1800" kern="1200">
                          <a:solidFill>
                            <a:schemeClr val="dk1"/>
                          </a:solidFill>
                          <a:latin typeface="+mn-lt"/>
                          <a:ea typeface="+mn-ea"/>
                          <a:cs typeface="+mn-cs"/>
                        </a:rPr>
                        <a:t>moderno</a:t>
                      </a:r>
                    </a:p>
                  </a:txBody>
                  <a:tcPr marL="12700" marR="12700" marT="12700" marB="0" anchor="b"/>
                </a:tc>
                <a:tc>
                  <a:txBody>
                    <a:bodyPr/>
                    <a:lstStyle/>
                    <a:p>
                      <a:pPr algn="l" fontAlgn="b"/>
                      <a:r>
                        <a:rPr lang="pt-BR" sz="1800" kern="1200">
                          <a:solidFill>
                            <a:schemeClr val="dk1"/>
                          </a:solidFill>
                          <a:latin typeface="+mn-lt"/>
                          <a:ea typeface="+mn-ea"/>
                          <a:cs typeface="+mn-cs"/>
                        </a:rPr>
                        <a:t>baixa</a:t>
                      </a:r>
                    </a:p>
                  </a:txBody>
                  <a:tcPr marL="12700" marR="12700" marT="12700" marB="0" anchor="b"/>
                </a:tc>
                <a:extLst>
                  <a:ext uri="{0D108BD9-81ED-4DB2-BD59-A6C34878D82A}">
                    <a16:rowId xmlns:a16="http://schemas.microsoft.com/office/drawing/2014/main" val="10003"/>
                  </a:ext>
                </a:extLst>
              </a:tr>
              <a:tr h="370840">
                <a:tc>
                  <a:txBody>
                    <a:bodyPr/>
                    <a:lstStyle/>
                    <a:p>
                      <a:pPr algn="l" fontAlgn="b"/>
                      <a:r>
                        <a:rPr lang="pt-BR" sz="1800" kern="1200">
                          <a:solidFill>
                            <a:schemeClr val="dk1"/>
                          </a:solidFill>
                          <a:latin typeface="+mn-lt"/>
                          <a:ea typeface="+mn-ea"/>
                          <a:cs typeface="+mn-cs"/>
                        </a:rPr>
                        <a:t>Quarto / Colchões / Colchões de solteiro</a:t>
                      </a:r>
                    </a:p>
                  </a:txBody>
                  <a:tcPr marL="12700" marR="12700" marT="12700" marB="0" anchor="b"/>
                </a:tc>
                <a:tc>
                  <a:txBody>
                    <a:bodyPr/>
                    <a:lstStyle/>
                    <a:p>
                      <a:pPr algn="l" fontAlgn="b"/>
                      <a:r>
                        <a:rPr lang="pt-BR" sz="1800" kern="1200" dirty="0">
                          <a:solidFill>
                            <a:schemeClr val="dk1"/>
                          </a:solidFill>
                          <a:latin typeface="+mn-lt"/>
                          <a:ea typeface="+mn-ea"/>
                          <a:cs typeface="+mn-cs"/>
                        </a:rPr>
                        <a:t>Marfim</a:t>
                      </a:r>
                    </a:p>
                  </a:txBody>
                  <a:tcPr marL="12700" marR="12700" marT="12700" marB="0" anchor="b"/>
                </a:tc>
                <a:tc>
                  <a:txBody>
                    <a:bodyPr/>
                    <a:lstStyle/>
                    <a:p>
                      <a:pPr algn="l" fontAlgn="b"/>
                      <a:r>
                        <a:rPr lang="pt-BR" sz="1800" kern="1200">
                          <a:solidFill>
                            <a:schemeClr val="dk1"/>
                          </a:solidFill>
                          <a:latin typeface="+mn-lt"/>
                          <a:ea typeface="+mn-ea"/>
                          <a:cs typeface="+mn-cs"/>
                        </a:rPr>
                        <a:t>moderno</a:t>
                      </a:r>
                    </a:p>
                  </a:txBody>
                  <a:tcPr marL="12700" marR="12700" marT="12700" marB="0" anchor="b"/>
                </a:tc>
                <a:tc>
                  <a:txBody>
                    <a:bodyPr/>
                    <a:lstStyle/>
                    <a:p>
                      <a:pPr algn="l" fontAlgn="b"/>
                      <a:r>
                        <a:rPr lang="pt-BR" sz="1800" kern="1200">
                          <a:solidFill>
                            <a:schemeClr val="dk1"/>
                          </a:solidFill>
                          <a:latin typeface="+mn-lt"/>
                          <a:ea typeface="+mn-ea"/>
                          <a:cs typeface="+mn-cs"/>
                        </a:rPr>
                        <a:t>alta</a:t>
                      </a:r>
                    </a:p>
                  </a:txBody>
                  <a:tcPr marL="12700" marR="12700" marT="12700" marB="0" anchor="b"/>
                </a:tc>
                <a:extLst>
                  <a:ext uri="{0D108BD9-81ED-4DB2-BD59-A6C34878D82A}">
                    <a16:rowId xmlns:a16="http://schemas.microsoft.com/office/drawing/2014/main" val="10004"/>
                  </a:ext>
                </a:extLst>
              </a:tr>
              <a:tr h="370840">
                <a:tc>
                  <a:txBody>
                    <a:bodyPr/>
                    <a:lstStyle/>
                    <a:p>
                      <a:pPr algn="l" fontAlgn="b"/>
                      <a:r>
                        <a:rPr lang="pt-BR" sz="1800" kern="1200" dirty="0">
                          <a:solidFill>
                            <a:schemeClr val="dk1"/>
                          </a:solidFill>
                          <a:latin typeface="+mn-lt"/>
                          <a:ea typeface="+mn-ea"/>
                          <a:cs typeface="+mn-cs"/>
                        </a:rPr>
                        <a:t>Quarto / Guarda-roupas casal e solteiro</a:t>
                      </a:r>
                    </a:p>
                  </a:txBody>
                  <a:tcPr marL="12700" marR="12700" marT="12700" marB="0" anchor="b"/>
                </a:tc>
                <a:tc>
                  <a:txBody>
                    <a:bodyPr/>
                    <a:lstStyle/>
                    <a:p>
                      <a:pPr algn="l" fontAlgn="b"/>
                      <a:r>
                        <a:rPr lang="pt-BR" sz="1800" kern="1200" dirty="0">
                          <a:solidFill>
                            <a:schemeClr val="dk1"/>
                          </a:solidFill>
                          <a:latin typeface="+mn-lt"/>
                          <a:ea typeface="+mn-ea"/>
                          <a:cs typeface="+mn-cs"/>
                        </a:rPr>
                        <a:t>Branco</a:t>
                      </a:r>
                    </a:p>
                  </a:txBody>
                  <a:tcPr marL="12700" marR="12700" marT="12700" marB="0" anchor="b"/>
                </a:tc>
                <a:tc>
                  <a:txBody>
                    <a:bodyPr/>
                    <a:lstStyle/>
                    <a:p>
                      <a:pPr algn="l" fontAlgn="b"/>
                      <a:r>
                        <a:rPr lang="pt-BR" sz="1800" kern="1200">
                          <a:solidFill>
                            <a:schemeClr val="dk1"/>
                          </a:solidFill>
                          <a:latin typeface="+mn-lt"/>
                          <a:ea typeface="+mn-ea"/>
                          <a:cs typeface="+mn-cs"/>
                        </a:rPr>
                        <a:t>tradicional</a:t>
                      </a:r>
                    </a:p>
                  </a:txBody>
                  <a:tcPr marL="12700" marR="12700" marT="12700" marB="0" anchor="b"/>
                </a:tc>
                <a:tc>
                  <a:txBody>
                    <a:bodyPr/>
                    <a:lstStyle/>
                    <a:p>
                      <a:pPr algn="l" fontAlgn="b"/>
                      <a:r>
                        <a:rPr lang="pt-BR" sz="1800" kern="1200">
                          <a:solidFill>
                            <a:schemeClr val="dk1"/>
                          </a:solidFill>
                          <a:latin typeface="+mn-lt"/>
                          <a:ea typeface="+mn-ea"/>
                          <a:cs typeface="+mn-cs"/>
                        </a:rPr>
                        <a:t>média</a:t>
                      </a:r>
                    </a:p>
                  </a:txBody>
                  <a:tcPr marL="12700" marR="12700" marT="12700" marB="0" anchor="b"/>
                </a:tc>
                <a:extLst>
                  <a:ext uri="{0D108BD9-81ED-4DB2-BD59-A6C34878D82A}">
                    <a16:rowId xmlns:a16="http://schemas.microsoft.com/office/drawing/2014/main" val="10005"/>
                  </a:ext>
                </a:extLst>
              </a:tr>
              <a:tr h="370840">
                <a:tc>
                  <a:txBody>
                    <a:bodyPr/>
                    <a:lstStyle/>
                    <a:p>
                      <a:pPr algn="l" fontAlgn="b"/>
                      <a:r>
                        <a:rPr lang="pt-BR" sz="1800" kern="1200">
                          <a:solidFill>
                            <a:schemeClr val="dk1"/>
                          </a:solidFill>
                          <a:latin typeface="+mn-lt"/>
                          <a:ea typeface="+mn-ea"/>
                          <a:cs typeface="+mn-cs"/>
                        </a:rPr>
                        <a:t>Cozinha / Fruteiras em madeira</a:t>
                      </a:r>
                    </a:p>
                  </a:txBody>
                  <a:tcPr marL="12700" marR="12700" marT="12700" marB="0" anchor="b"/>
                </a:tc>
                <a:tc>
                  <a:txBody>
                    <a:bodyPr/>
                    <a:lstStyle/>
                    <a:p>
                      <a:pPr algn="l" fontAlgn="b"/>
                      <a:r>
                        <a:rPr lang="pt-BR" sz="1800" kern="1200">
                          <a:solidFill>
                            <a:schemeClr val="dk1"/>
                          </a:solidFill>
                          <a:latin typeface="+mn-lt"/>
                          <a:ea typeface="+mn-ea"/>
                          <a:cs typeface="+mn-cs"/>
                        </a:rPr>
                        <a:t>Branco</a:t>
                      </a:r>
                    </a:p>
                  </a:txBody>
                  <a:tcPr marL="12700" marR="12700" marT="12700" marB="0" anchor="b"/>
                </a:tc>
                <a:tc>
                  <a:txBody>
                    <a:bodyPr/>
                    <a:lstStyle/>
                    <a:p>
                      <a:pPr algn="l" fontAlgn="b"/>
                      <a:r>
                        <a:rPr lang="pt-BR" sz="1800" kern="1200" dirty="0">
                          <a:solidFill>
                            <a:schemeClr val="dk1"/>
                          </a:solidFill>
                          <a:latin typeface="+mn-lt"/>
                          <a:ea typeface="+mn-ea"/>
                          <a:cs typeface="+mn-cs"/>
                        </a:rPr>
                        <a:t>tradicional</a:t>
                      </a:r>
                    </a:p>
                  </a:txBody>
                  <a:tcPr marL="12700" marR="12700" marT="12700" marB="0" anchor="b"/>
                </a:tc>
                <a:tc>
                  <a:txBody>
                    <a:bodyPr/>
                    <a:lstStyle/>
                    <a:p>
                      <a:pPr algn="l" fontAlgn="b"/>
                      <a:r>
                        <a:rPr lang="pt-BR" sz="1800" kern="1200">
                          <a:solidFill>
                            <a:schemeClr val="dk1"/>
                          </a:solidFill>
                          <a:latin typeface="+mn-lt"/>
                          <a:ea typeface="+mn-ea"/>
                          <a:cs typeface="+mn-cs"/>
                        </a:rPr>
                        <a:t>média</a:t>
                      </a:r>
                    </a:p>
                  </a:txBody>
                  <a:tcPr marL="12700" marR="12700" marT="12700" marB="0" anchor="b"/>
                </a:tc>
                <a:extLst>
                  <a:ext uri="{0D108BD9-81ED-4DB2-BD59-A6C34878D82A}">
                    <a16:rowId xmlns:a16="http://schemas.microsoft.com/office/drawing/2014/main" val="10006"/>
                  </a:ext>
                </a:extLst>
              </a:tr>
              <a:tr h="370840">
                <a:tc>
                  <a:txBody>
                    <a:bodyPr/>
                    <a:lstStyle/>
                    <a:p>
                      <a:pPr algn="l" fontAlgn="b"/>
                      <a:r>
                        <a:rPr lang="pt-BR" sz="1800" kern="1200">
                          <a:solidFill>
                            <a:schemeClr val="dk1"/>
                          </a:solidFill>
                          <a:latin typeface="+mn-lt"/>
                          <a:ea typeface="+mn-ea"/>
                          <a:cs typeface="+mn-cs"/>
                        </a:rPr>
                        <a:t>Cozinha / Conjuntos de mesa e cadeiras</a:t>
                      </a:r>
                    </a:p>
                  </a:txBody>
                  <a:tcPr marL="12700" marR="12700" marT="12700" marB="0" anchor="b"/>
                </a:tc>
                <a:tc>
                  <a:txBody>
                    <a:bodyPr/>
                    <a:lstStyle/>
                    <a:p>
                      <a:pPr algn="l" fontAlgn="b"/>
                      <a:r>
                        <a:rPr lang="pt-BR" sz="1800" kern="1200">
                          <a:solidFill>
                            <a:schemeClr val="dk1"/>
                          </a:solidFill>
                          <a:latin typeface="+mn-lt"/>
                          <a:ea typeface="+mn-ea"/>
                          <a:cs typeface="+mn-cs"/>
                        </a:rPr>
                        <a:t>Branco</a:t>
                      </a:r>
                    </a:p>
                  </a:txBody>
                  <a:tcPr marL="12700" marR="12700" marT="12700" marB="0" anchor="b"/>
                </a:tc>
                <a:tc>
                  <a:txBody>
                    <a:bodyPr/>
                    <a:lstStyle/>
                    <a:p>
                      <a:pPr algn="l" fontAlgn="b"/>
                      <a:r>
                        <a:rPr lang="pt-BR" sz="1800" kern="1200" dirty="0">
                          <a:solidFill>
                            <a:schemeClr val="dk1"/>
                          </a:solidFill>
                          <a:latin typeface="+mn-lt"/>
                          <a:ea typeface="+mn-ea"/>
                          <a:cs typeface="+mn-cs"/>
                        </a:rPr>
                        <a:t>tradicional</a:t>
                      </a:r>
                    </a:p>
                  </a:txBody>
                  <a:tcPr marL="12700" marR="12700" marT="12700" marB="0" anchor="b"/>
                </a:tc>
                <a:tc>
                  <a:txBody>
                    <a:bodyPr/>
                    <a:lstStyle/>
                    <a:p>
                      <a:pPr algn="l" fontAlgn="b"/>
                      <a:r>
                        <a:rPr lang="pt-BR" sz="1800" kern="1200">
                          <a:solidFill>
                            <a:schemeClr val="dk1"/>
                          </a:solidFill>
                          <a:latin typeface="+mn-lt"/>
                          <a:ea typeface="+mn-ea"/>
                          <a:cs typeface="+mn-cs"/>
                        </a:rPr>
                        <a:t>média</a:t>
                      </a:r>
                    </a:p>
                  </a:txBody>
                  <a:tcPr marL="12700" marR="12700" marT="12700" marB="0" anchor="b"/>
                </a:tc>
                <a:extLst>
                  <a:ext uri="{0D108BD9-81ED-4DB2-BD59-A6C34878D82A}">
                    <a16:rowId xmlns:a16="http://schemas.microsoft.com/office/drawing/2014/main" val="10007"/>
                  </a:ext>
                </a:extLst>
              </a:tr>
              <a:tr h="370840">
                <a:tc>
                  <a:txBody>
                    <a:bodyPr/>
                    <a:lstStyle/>
                    <a:p>
                      <a:pPr algn="l" fontAlgn="b"/>
                      <a:r>
                        <a:rPr lang="pt-BR" sz="1800" kern="1200" dirty="0">
                          <a:solidFill>
                            <a:schemeClr val="dk1"/>
                          </a:solidFill>
                          <a:latin typeface="+mn-lt"/>
                          <a:ea typeface="+mn-ea"/>
                          <a:cs typeface="+mn-cs"/>
                        </a:rPr>
                        <a:t>Quarto / Guarda-roupas casal e solteiro</a:t>
                      </a:r>
                    </a:p>
                  </a:txBody>
                  <a:tcPr marL="12700" marR="12700" marT="12700" marB="0" anchor="b"/>
                </a:tc>
                <a:tc>
                  <a:txBody>
                    <a:bodyPr/>
                    <a:lstStyle/>
                    <a:p>
                      <a:pPr algn="l" fontAlgn="b"/>
                      <a:r>
                        <a:rPr lang="pt-BR" sz="1800" kern="1200">
                          <a:solidFill>
                            <a:schemeClr val="dk1"/>
                          </a:solidFill>
                          <a:latin typeface="+mn-lt"/>
                          <a:ea typeface="+mn-ea"/>
                          <a:cs typeface="+mn-cs"/>
                        </a:rPr>
                        <a:t>Marfim</a:t>
                      </a:r>
                    </a:p>
                  </a:txBody>
                  <a:tcPr marL="12700" marR="12700" marT="12700" marB="0" anchor="b"/>
                </a:tc>
                <a:tc>
                  <a:txBody>
                    <a:bodyPr/>
                    <a:lstStyle/>
                    <a:p>
                      <a:pPr algn="l" fontAlgn="b"/>
                      <a:r>
                        <a:rPr lang="pt-BR" sz="1800" kern="1200" dirty="0">
                          <a:solidFill>
                            <a:schemeClr val="dk1"/>
                          </a:solidFill>
                          <a:latin typeface="+mn-lt"/>
                          <a:ea typeface="+mn-ea"/>
                          <a:cs typeface="+mn-cs"/>
                        </a:rPr>
                        <a:t>tradicional</a:t>
                      </a:r>
                    </a:p>
                  </a:txBody>
                  <a:tcPr marL="12700" marR="12700" marT="12700" marB="0" anchor="b"/>
                </a:tc>
                <a:tc>
                  <a:txBody>
                    <a:bodyPr/>
                    <a:lstStyle/>
                    <a:p>
                      <a:pPr algn="l" fontAlgn="b"/>
                      <a:r>
                        <a:rPr lang="pt-BR" sz="1800" kern="1200">
                          <a:solidFill>
                            <a:schemeClr val="dk1"/>
                          </a:solidFill>
                          <a:latin typeface="+mn-lt"/>
                          <a:ea typeface="+mn-ea"/>
                          <a:cs typeface="+mn-cs"/>
                        </a:rPr>
                        <a:t>média</a:t>
                      </a:r>
                    </a:p>
                  </a:txBody>
                  <a:tcPr marL="12700" marR="12700" marT="12700" marB="0" anchor="b"/>
                </a:tc>
                <a:extLst>
                  <a:ext uri="{0D108BD9-81ED-4DB2-BD59-A6C34878D82A}">
                    <a16:rowId xmlns:a16="http://schemas.microsoft.com/office/drawing/2014/main" val="10008"/>
                  </a:ext>
                </a:extLst>
              </a:tr>
              <a:tr h="370840">
                <a:tc>
                  <a:txBody>
                    <a:bodyPr/>
                    <a:lstStyle/>
                    <a:p>
                      <a:pPr algn="l" fontAlgn="b"/>
                      <a:r>
                        <a:rPr lang="pt-BR" sz="1800" kern="1200">
                          <a:solidFill>
                            <a:schemeClr val="dk1"/>
                          </a:solidFill>
                          <a:latin typeface="+mn-lt"/>
                          <a:ea typeface="+mn-ea"/>
                          <a:cs typeface="+mn-cs"/>
                        </a:rPr>
                        <a:t>Quarto do Bebê / Cubo e prateleira</a:t>
                      </a:r>
                    </a:p>
                  </a:txBody>
                  <a:tcPr marL="12700" marR="12700" marT="12700" marB="0" anchor="b"/>
                </a:tc>
                <a:tc>
                  <a:txBody>
                    <a:bodyPr/>
                    <a:lstStyle/>
                    <a:p>
                      <a:pPr algn="l" fontAlgn="b"/>
                      <a:r>
                        <a:rPr lang="pt-BR" sz="1800" kern="1200">
                          <a:solidFill>
                            <a:schemeClr val="dk1"/>
                          </a:solidFill>
                          <a:latin typeface="+mn-lt"/>
                          <a:ea typeface="+mn-ea"/>
                          <a:cs typeface="+mn-cs"/>
                        </a:rPr>
                        <a:t>Branco</a:t>
                      </a:r>
                    </a:p>
                  </a:txBody>
                  <a:tcPr marL="12700" marR="12700" marT="12700" marB="0" anchor="b"/>
                </a:tc>
                <a:tc>
                  <a:txBody>
                    <a:bodyPr/>
                    <a:lstStyle/>
                    <a:p>
                      <a:pPr algn="l" fontAlgn="b"/>
                      <a:r>
                        <a:rPr lang="pt-BR" sz="1800" kern="1200">
                          <a:solidFill>
                            <a:schemeClr val="dk1"/>
                          </a:solidFill>
                          <a:latin typeface="+mn-lt"/>
                          <a:ea typeface="+mn-ea"/>
                          <a:cs typeface="+mn-cs"/>
                        </a:rPr>
                        <a:t>moderno</a:t>
                      </a:r>
                    </a:p>
                  </a:txBody>
                  <a:tcPr marL="12700" marR="12700" marT="12700" marB="0" anchor="b"/>
                </a:tc>
                <a:tc>
                  <a:txBody>
                    <a:bodyPr/>
                    <a:lstStyle/>
                    <a:p>
                      <a:pPr algn="l" fontAlgn="b"/>
                      <a:r>
                        <a:rPr lang="pt-BR" sz="1800" kern="1200" dirty="0">
                          <a:solidFill>
                            <a:schemeClr val="dk1"/>
                          </a:solidFill>
                          <a:latin typeface="+mn-lt"/>
                          <a:ea typeface="+mn-ea"/>
                          <a:cs typeface="+mn-cs"/>
                        </a:rPr>
                        <a:t>baixa</a:t>
                      </a:r>
                    </a:p>
                  </a:txBody>
                  <a:tcPr marL="12700" marR="12700" marT="12700" marB="0" anchor="b"/>
                </a:tc>
                <a:extLst>
                  <a:ext uri="{0D108BD9-81ED-4DB2-BD59-A6C34878D82A}">
                    <a16:rowId xmlns:a16="http://schemas.microsoft.com/office/drawing/2014/main" val="10009"/>
                  </a:ext>
                </a:extLst>
              </a:tr>
              <a:tr h="370840">
                <a:tc>
                  <a:txBody>
                    <a:bodyPr/>
                    <a:lstStyle/>
                    <a:p>
                      <a:pPr algn="l" fontAlgn="b"/>
                      <a:r>
                        <a:rPr lang="pt-BR" sz="1800" kern="1200" dirty="0">
                          <a:solidFill>
                            <a:schemeClr val="dk1"/>
                          </a:solidFill>
                          <a:latin typeface="+mn-lt"/>
                          <a:ea typeface="+mn-ea"/>
                          <a:cs typeface="+mn-cs"/>
                        </a:rPr>
                        <a:t>Quarto / Guarda-roupas casal e solteiro</a:t>
                      </a:r>
                    </a:p>
                  </a:txBody>
                  <a:tcPr marL="12700" marR="12700" marT="12700" marB="0" anchor="b"/>
                </a:tc>
                <a:tc>
                  <a:txBody>
                    <a:bodyPr/>
                    <a:lstStyle/>
                    <a:p>
                      <a:pPr algn="l" fontAlgn="b"/>
                      <a:r>
                        <a:rPr lang="pt-BR" sz="1800" kern="1200">
                          <a:solidFill>
                            <a:schemeClr val="dk1"/>
                          </a:solidFill>
                          <a:latin typeface="+mn-lt"/>
                          <a:ea typeface="+mn-ea"/>
                          <a:cs typeface="+mn-cs"/>
                        </a:rPr>
                        <a:t>Marfim</a:t>
                      </a:r>
                    </a:p>
                  </a:txBody>
                  <a:tcPr marL="12700" marR="12700" marT="12700" marB="0" anchor="b"/>
                </a:tc>
                <a:tc>
                  <a:txBody>
                    <a:bodyPr/>
                    <a:lstStyle/>
                    <a:p>
                      <a:pPr algn="l" fontAlgn="b"/>
                      <a:r>
                        <a:rPr lang="pt-BR" sz="1800" kern="1200">
                          <a:solidFill>
                            <a:schemeClr val="dk1"/>
                          </a:solidFill>
                          <a:latin typeface="+mn-lt"/>
                          <a:ea typeface="+mn-ea"/>
                          <a:cs typeface="+mn-cs"/>
                        </a:rPr>
                        <a:t>tradicional</a:t>
                      </a:r>
                    </a:p>
                  </a:txBody>
                  <a:tcPr marL="12700" marR="12700" marT="12700" marB="0" anchor="b"/>
                </a:tc>
                <a:tc>
                  <a:txBody>
                    <a:bodyPr/>
                    <a:lstStyle/>
                    <a:p>
                      <a:pPr algn="l" fontAlgn="b"/>
                      <a:r>
                        <a:rPr lang="pt-BR" sz="1800" kern="1200" dirty="0">
                          <a:solidFill>
                            <a:schemeClr val="dk1"/>
                          </a:solidFill>
                          <a:latin typeface="+mn-lt"/>
                          <a:ea typeface="+mn-ea"/>
                          <a:cs typeface="+mn-cs"/>
                        </a:rPr>
                        <a:t>média</a:t>
                      </a:r>
                    </a:p>
                  </a:txBody>
                  <a:tcPr marL="12700" marR="12700" marT="12700" marB="0" anchor="b"/>
                </a:tc>
                <a:extLst>
                  <a:ext uri="{0D108BD9-81ED-4DB2-BD59-A6C34878D82A}">
                    <a16:rowId xmlns:a16="http://schemas.microsoft.com/office/drawing/2014/main" val="10010"/>
                  </a:ext>
                </a:extLst>
              </a:tr>
            </a:tbl>
          </a:graphicData>
        </a:graphic>
      </p:graphicFrame>
      <p:sp>
        <p:nvSpPr>
          <p:cNvPr id="16" name="CaixaDeTexto 15"/>
          <p:cNvSpPr txBox="1"/>
          <p:nvPr/>
        </p:nvSpPr>
        <p:spPr>
          <a:xfrm>
            <a:off x="7907469" y="3426757"/>
            <a:ext cx="4080510" cy="523220"/>
          </a:xfrm>
          <a:prstGeom prst="rect">
            <a:avLst/>
          </a:prstGeom>
          <a:noFill/>
        </p:spPr>
        <p:txBody>
          <a:bodyPr wrap="square" rtlCol="0">
            <a:spAutoFit/>
          </a:bodyPr>
          <a:lstStyle/>
          <a:p>
            <a:r>
              <a:rPr lang="pt-BR" sz="2800" b="1" dirty="0">
                <a:solidFill>
                  <a:srgbClr val="FF0000"/>
                </a:solidFill>
              </a:rPr>
              <a:t>Massa para treinamento</a:t>
            </a:r>
          </a:p>
        </p:txBody>
      </p:sp>
      <p:cxnSp>
        <p:nvCxnSpPr>
          <p:cNvPr id="17" name="Conector de Seta Reta 16"/>
          <p:cNvCxnSpPr/>
          <p:nvPr/>
        </p:nvCxnSpPr>
        <p:spPr>
          <a:xfrm flipH="1">
            <a:off x="7934999" y="4215427"/>
            <a:ext cx="765810" cy="1143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563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defRPr/>
            </a:pPr>
            <a:r>
              <a:rPr lang="pt-BR" sz="4000" b="1" dirty="0">
                <a:solidFill>
                  <a:srgbClr val="FF0000"/>
                </a:solidFill>
              </a:rPr>
              <a:t>AGRUPAMENTO</a:t>
            </a:r>
            <a:endParaRPr lang="pt-BR" sz="4000" dirty="0">
              <a:solidFill>
                <a:schemeClr val="tx1"/>
              </a:solidFill>
            </a:endParaRPr>
          </a:p>
          <a:p>
            <a:pPr marL="171450" indent="-171450">
              <a:defRPr/>
            </a:pPr>
            <a:endParaRPr lang="pt-BR" sz="2800" dirty="0">
              <a:solidFill>
                <a:schemeClr val="tx1"/>
              </a:solidFill>
            </a:endParaRPr>
          </a:p>
          <a:p>
            <a:pPr marL="171450" indent="-171450">
              <a:defRPr/>
            </a:pPr>
            <a:endParaRPr lang="pt-BR" sz="2800" dirty="0">
              <a:solidFill>
                <a:schemeClr val="tx1"/>
              </a:solidFill>
            </a:endParaRPr>
          </a:p>
        </p:txBody>
      </p:sp>
      <p:graphicFrame>
        <p:nvGraphicFramePr>
          <p:cNvPr id="15" name="Tabela 14"/>
          <p:cNvGraphicFramePr>
            <a:graphicFrameLocks noGrp="1"/>
          </p:cNvGraphicFramePr>
          <p:nvPr>
            <p:extLst>
              <p:ext uri="{D42A27DB-BD31-4B8C-83A1-F6EECF244321}">
                <p14:modId xmlns:p14="http://schemas.microsoft.com/office/powerpoint/2010/main" val="711023230"/>
              </p:ext>
            </p:extLst>
          </p:nvPr>
        </p:nvGraphicFramePr>
        <p:xfrm>
          <a:off x="262890" y="2125556"/>
          <a:ext cx="9452609" cy="4079240"/>
        </p:xfrm>
        <a:graphic>
          <a:graphicData uri="http://schemas.openxmlformats.org/drawingml/2006/table">
            <a:tbl>
              <a:tblPr firstRow="1" bandRow="1">
                <a:tableStyleId>{5C22544A-7EE6-4342-B048-85BDC9FD1C3A}</a:tableStyleId>
              </a:tblPr>
              <a:tblGrid>
                <a:gridCol w="4400353">
                  <a:extLst>
                    <a:ext uri="{9D8B030D-6E8A-4147-A177-3AD203B41FA5}">
                      <a16:colId xmlns:a16="http://schemas.microsoft.com/office/drawing/2014/main" val="20000"/>
                    </a:ext>
                  </a:extLst>
                </a:gridCol>
                <a:gridCol w="1015466">
                  <a:extLst>
                    <a:ext uri="{9D8B030D-6E8A-4147-A177-3AD203B41FA5}">
                      <a16:colId xmlns:a16="http://schemas.microsoft.com/office/drawing/2014/main" val="20001"/>
                    </a:ext>
                  </a:extLst>
                </a:gridCol>
                <a:gridCol w="1303808">
                  <a:extLst>
                    <a:ext uri="{9D8B030D-6E8A-4147-A177-3AD203B41FA5}">
                      <a16:colId xmlns:a16="http://schemas.microsoft.com/office/drawing/2014/main" val="20002"/>
                    </a:ext>
                  </a:extLst>
                </a:gridCol>
                <a:gridCol w="1366491">
                  <a:extLst>
                    <a:ext uri="{9D8B030D-6E8A-4147-A177-3AD203B41FA5}">
                      <a16:colId xmlns:a16="http://schemas.microsoft.com/office/drawing/2014/main" val="20003"/>
                    </a:ext>
                  </a:extLst>
                </a:gridCol>
                <a:gridCol w="1366491">
                  <a:extLst>
                    <a:ext uri="{9D8B030D-6E8A-4147-A177-3AD203B41FA5}">
                      <a16:colId xmlns:a16="http://schemas.microsoft.com/office/drawing/2014/main" val="20004"/>
                    </a:ext>
                  </a:extLst>
                </a:gridCol>
              </a:tblGrid>
              <a:tr h="370840">
                <a:tc>
                  <a:txBody>
                    <a:bodyPr/>
                    <a:lstStyle/>
                    <a:p>
                      <a:pPr algn="ctr"/>
                      <a:r>
                        <a:rPr lang="pt-BR" dirty="0"/>
                        <a:t>Categoria</a:t>
                      </a:r>
                    </a:p>
                  </a:txBody>
                  <a:tcPr/>
                </a:tc>
                <a:tc>
                  <a:txBody>
                    <a:bodyPr/>
                    <a:lstStyle/>
                    <a:p>
                      <a:pPr algn="ctr"/>
                      <a:r>
                        <a:rPr lang="pt-BR" dirty="0"/>
                        <a:t>Cor</a:t>
                      </a:r>
                    </a:p>
                  </a:txBody>
                  <a:tcPr/>
                </a:tc>
                <a:tc>
                  <a:txBody>
                    <a:bodyPr/>
                    <a:lstStyle/>
                    <a:p>
                      <a:pPr algn="r"/>
                      <a:r>
                        <a:rPr lang="pt-BR" dirty="0"/>
                        <a:t>Estilo</a:t>
                      </a:r>
                    </a:p>
                  </a:txBody>
                  <a:tcPr/>
                </a:tc>
                <a:tc>
                  <a:txBody>
                    <a:bodyPr/>
                    <a:lstStyle/>
                    <a:p>
                      <a:pPr algn="ctr"/>
                      <a:r>
                        <a:rPr lang="pt-BR" dirty="0"/>
                        <a:t>Qualidade</a:t>
                      </a:r>
                    </a:p>
                  </a:txBody>
                  <a:tcPr/>
                </a:tc>
                <a:tc>
                  <a:txBody>
                    <a:bodyPr/>
                    <a:lstStyle/>
                    <a:p>
                      <a:pPr algn="ctr"/>
                      <a:r>
                        <a:rPr lang="pt-BR" b="1" dirty="0">
                          <a:solidFill>
                            <a:srgbClr val="FF0000"/>
                          </a:solidFill>
                        </a:rPr>
                        <a:t>Grupo</a:t>
                      </a:r>
                    </a:p>
                  </a:txBody>
                  <a:tcPr/>
                </a:tc>
                <a:extLst>
                  <a:ext uri="{0D108BD9-81ED-4DB2-BD59-A6C34878D82A}">
                    <a16:rowId xmlns:a16="http://schemas.microsoft.com/office/drawing/2014/main" val="10000"/>
                  </a:ext>
                </a:extLst>
              </a:tr>
              <a:tr h="370840">
                <a:tc>
                  <a:txBody>
                    <a:bodyPr/>
                    <a:lstStyle/>
                    <a:p>
                      <a:pPr algn="l" fontAlgn="b"/>
                      <a:r>
                        <a:rPr lang="pt-BR" sz="1800" kern="1200" dirty="0">
                          <a:solidFill>
                            <a:schemeClr val="dk1"/>
                          </a:solidFill>
                          <a:latin typeface="+mn-lt"/>
                          <a:ea typeface="+mn-ea"/>
                          <a:cs typeface="+mn-cs"/>
                        </a:rPr>
                        <a:t>Lavanderia / Tábuas de passar roupa</a:t>
                      </a:r>
                    </a:p>
                  </a:txBody>
                  <a:tcPr marL="12700" marR="12700" marT="12700" marB="0" anchor="b"/>
                </a:tc>
                <a:tc>
                  <a:txBody>
                    <a:bodyPr/>
                    <a:lstStyle/>
                    <a:p>
                      <a:pPr algn="l" fontAlgn="b"/>
                      <a:r>
                        <a:rPr lang="pt-BR" sz="1800" kern="1200">
                          <a:solidFill>
                            <a:schemeClr val="dk1"/>
                          </a:solidFill>
                          <a:latin typeface="+mn-lt"/>
                          <a:ea typeface="+mn-ea"/>
                          <a:cs typeface="+mn-cs"/>
                        </a:rPr>
                        <a:t>Branco</a:t>
                      </a:r>
                    </a:p>
                  </a:txBody>
                  <a:tcPr marL="12700" marR="12700" marT="12700" marB="0" anchor="b"/>
                </a:tc>
                <a:tc>
                  <a:txBody>
                    <a:bodyPr/>
                    <a:lstStyle/>
                    <a:p>
                      <a:pPr algn="l" fontAlgn="b"/>
                      <a:r>
                        <a:rPr lang="pt-BR" sz="1800" kern="1200">
                          <a:solidFill>
                            <a:schemeClr val="dk1"/>
                          </a:solidFill>
                          <a:latin typeface="+mn-lt"/>
                          <a:ea typeface="+mn-ea"/>
                          <a:cs typeface="+mn-cs"/>
                        </a:rPr>
                        <a:t>moderno</a:t>
                      </a:r>
                    </a:p>
                  </a:txBody>
                  <a:tcPr marL="12700" marR="12700" marT="12700" marB="0" anchor="b"/>
                </a:tc>
                <a:tc>
                  <a:txBody>
                    <a:bodyPr/>
                    <a:lstStyle/>
                    <a:p>
                      <a:pPr algn="l" fontAlgn="b"/>
                      <a:r>
                        <a:rPr lang="pt-BR" sz="1800" kern="1200" dirty="0">
                          <a:solidFill>
                            <a:schemeClr val="dk1"/>
                          </a:solidFill>
                          <a:latin typeface="+mn-lt"/>
                          <a:ea typeface="+mn-ea"/>
                          <a:cs typeface="+mn-cs"/>
                        </a:rPr>
                        <a:t>baixa</a:t>
                      </a:r>
                    </a:p>
                  </a:txBody>
                  <a:tcPr marL="12700" marR="12700" marT="12700" marB="0" anchor="b"/>
                </a:tc>
                <a:tc>
                  <a:txBody>
                    <a:bodyPr/>
                    <a:lstStyle/>
                    <a:p>
                      <a:pPr algn="ctr" fontAlgn="b"/>
                      <a:r>
                        <a:rPr lang="pt-BR" sz="1800" b="1" kern="1200" dirty="0">
                          <a:solidFill>
                            <a:srgbClr val="FF0000"/>
                          </a:solidFill>
                          <a:latin typeface="+mn-lt"/>
                          <a:ea typeface="+mn-ea"/>
                          <a:cs typeface="+mn-cs"/>
                        </a:rPr>
                        <a:t>3</a:t>
                      </a:r>
                    </a:p>
                  </a:txBody>
                  <a:tcPr marL="12700" marR="12700" marT="12700" marB="0" anchor="b"/>
                </a:tc>
                <a:extLst>
                  <a:ext uri="{0D108BD9-81ED-4DB2-BD59-A6C34878D82A}">
                    <a16:rowId xmlns:a16="http://schemas.microsoft.com/office/drawing/2014/main" val="10001"/>
                  </a:ext>
                </a:extLst>
              </a:tr>
              <a:tr h="370840">
                <a:tc>
                  <a:txBody>
                    <a:bodyPr/>
                    <a:lstStyle/>
                    <a:p>
                      <a:pPr algn="l" fontAlgn="b"/>
                      <a:r>
                        <a:rPr lang="pt-BR" sz="1800" kern="1200" dirty="0">
                          <a:solidFill>
                            <a:schemeClr val="dk1"/>
                          </a:solidFill>
                          <a:latin typeface="+mn-lt"/>
                          <a:ea typeface="+mn-ea"/>
                          <a:cs typeface="+mn-cs"/>
                        </a:rPr>
                        <a:t>Quarto / Cama</a:t>
                      </a:r>
                    </a:p>
                  </a:txBody>
                  <a:tcPr marL="12700" marR="12700" marT="12700" marB="0" anchor="b"/>
                </a:tc>
                <a:tc>
                  <a:txBody>
                    <a:bodyPr/>
                    <a:lstStyle/>
                    <a:p>
                      <a:pPr algn="l" fontAlgn="b"/>
                      <a:r>
                        <a:rPr lang="pt-BR" sz="1800" kern="1200" dirty="0" err="1">
                          <a:solidFill>
                            <a:schemeClr val="dk1"/>
                          </a:solidFill>
                          <a:latin typeface="+mn-lt"/>
                          <a:ea typeface="+mn-ea"/>
                          <a:cs typeface="+mn-cs"/>
                        </a:rPr>
                        <a:t>Marron</a:t>
                      </a:r>
                      <a:endParaRPr lang="pt-BR" sz="1800" kern="1200" dirty="0">
                        <a:solidFill>
                          <a:schemeClr val="dk1"/>
                        </a:solidFill>
                        <a:latin typeface="+mn-lt"/>
                        <a:ea typeface="+mn-ea"/>
                        <a:cs typeface="+mn-cs"/>
                      </a:endParaRPr>
                    </a:p>
                  </a:txBody>
                  <a:tcPr marL="12700" marR="12700" marT="12700" marB="0" anchor="b"/>
                </a:tc>
                <a:tc>
                  <a:txBody>
                    <a:bodyPr/>
                    <a:lstStyle/>
                    <a:p>
                      <a:pPr algn="l" fontAlgn="b"/>
                      <a:r>
                        <a:rPr lang="pt-BR" sz="1800" kern="1200" dirty="0">
                          <a:solidFill>
                            <a:schemeClr val="dk1"/>
                          </a:solidFill>
                          <a:latin typeface="+mn-lt"/>
                          <a:ea typeface="+mn-ea"/>
                          <a:cs typeface="+mn-cs"/>
                        </a:rPr>
                        <a:t>moderno</a:t>
                      </a:r>
                    </a:p>
                  </a:txBody>
                  <a:tcPr marL="12700" marR="12700" marT="12700" marB="0" anchor="b"/>
                </a:tc>
                <a:tc>
                  <a:txBody>
                    <a:bodyPr/>
                    <a:lstStyle/>
                    <a:p>
                      <a:pPr algn="l" fontAlgn="b"/>
                      <a:r>
                        <a:rPr lang="pt-BR" sz="1800" kern="1200" dirty="0">
                          <a:solidFill>
                            <a:schemeClr val="dk1"/>
                          </a:solidFill>
                          <a:latin typeface="+mn-lt"/>
                          <a:ea typeface="+mn-ea"/>
                          <a:cs typeface="+mn-cs"/>
                        </a:rPr>
                        <a:t>baixa</a:t>
                      </a:r>
                    </a:p>
                  </a:txBody>
                  <a:tcPr marL="12700" marR="12700" marT="12700" marB="0" anchor="b"/>
                </a:tc>
                <a:tc>
                  <a:txBody>
                    <a:bodyPr/>
                    <a:lstStyle/>
                    <a:p>
                      <a:pPr algn="ctr" fontAlgn="b"/>
                      <a:r>
                        <a:rPr lang="pt-BR" sz="1800" b="1" kern="1200" dirty="0">
                          <a:solidFill>
                            <a:srgbClr val="FF0000"/>
                          </a:solidFill>
                          <a:latin typeface="+mn-lt"/>
                          <a:ea typeface="+mn-ea"/>
                          <a:cs typeface="+mn-cs"/>
                        </a:rPr>
                        <a:t>1</a:t>
                      </a:r>
                    </a:p>
                  </a:txBody>
                  <a:tcPr marL="12700" marR="12700" marT="12700" marB="0" anchor="b"/>
                </a:tc>
                <a:extLst>
                  <a:ext uri="{0D108BD9-81ED-4DB2-BD59-A6C34878D82A}">
                    <a16:rowId xmlns:a16="http://schemas.microsoft.com/office/drawing/2014/main" val="10002"/>
                  </a:ext>
                </a:extLst>
              </a:tr>
              <a:tr h="370840">
                <a:tc>
                  <a:txBody>
                    <a:bodyPr/>
                    <a:lstStyle/>
                    <a:p>
                      <a:pPr algn="l" fontAlgn="b"/>
                      <a:r>
                        <a:rPr lang="pt-BR" sz="1800" kern="1200" dirty="0">
                          <a:solidFill>
                            <a:schemeClr val="dk1"/>
                          </a:solidFill>
                          <a:latin typeface="+mn-lt"/>
                          <a:ea typeface="+mn-ea"/>
                          <a:cs typeface="+mn-cs"/>
                        </a:rPr>
                        <a:t>Quarto / Colchões / Colchões de solteiro</a:t>
                      </a:r>
                    </a:p>
                  </a:txBody>
                  <a:tcPr marL="12700" marR="12700" marT="12700" marB="0" anchor="b"/>
                </a:tc>
                <a:tc>
                  <a:txBody>
                    <a:bodyPr/>
                    <a:lstStyle/>
                    <a:p>
                      <a:pPr algn="l" fontAlgn="b"/>
                      <a:r>
                        <a:rPr lang="pt-BR" sz="1800" kern="1200" dirty="0">
                          <a:solidFill>
                            <a:schemeClr val="dk1"/>
                          </a:solidFill>
                          <a:latin typeface="+mn-lt"/>
                          <a:ea typeface="+mn-ea"/>
                          <a:cs typeface="+mn-cs"/>
                        </a:rPr>
                        <a:t>Branco</a:t>
                      </a:r>
                    </a:p>
                  </a:txBody>
                  <a:tcPr marL="12700" marR="12700" marT="12700" marB="0" anchor="b"/>
                </a:tc>
                <a:tc>
                  <a:txBody>
                    <a:bodyPr/>
                    <a:lstStyle/>
                    <a:p>
                      <a:pPr algn="l" fontAlgn="b"/>
                      <a:r>
                        <a:rPr lang="pt-BR" sz="1800" kern="1200" dirty="0">
                          <a:solidFill>
                            <a:schemeClr val="dk1"/>
                          </a:solidFill>
                          <a:latin typeface="+mn-lt"/>
                          <a:ea typeface="+mn-ea"/>
                          <a:cs typeface="+mn-cs"/>
                        </a:rPr>
                        <a:t>moderno</a:t>
                      </a:r>
                    </a:p>
                  </a:txBody>
                  <a:tcPr marL="12700" marR="12700" marT="12700" marB="0" anchor="b"/>
                </a:tc>
                <a:tc>
                  <a:txBody>
                    <a:bodyPr/>
                    <a:lstStyle/>
                    <a:p>
                      <a:pPr algn="l" fontAlgn="b"/>
                      <a:r>
                        <a:rPr lang="pt-BR" sz="1800" kern="1200" dirty="0">
                          <a:solidFill>
                            <a:schemeClr val="dk1"/>
                          </a:solidFill>
                          <a:latin typeface="+mn-lt"/>
                          <a:ea typeface="+mn-ea"/>
                          <a:cs typeface="+mn-cs"/>
                        </a:rPr>
                        <a:t>baixa</a:t>
                      </a:r>
                    </a:p>
                  </a:txBody>
                  <a:tcPr marL="12700" marR="12700" marT="12700" marB="0" anchor="b"/>
                </a:tc>
                <a:tc>
                  <a:txBody>
                    <a:bodyPr/>
                    <a:lstStyle/>
                    <a:p>
                      <a:pPr algn="ctr" fontAlgn="b"/>
                      <a:r>
                        <a:rPr lang="pt-BR" sz="1800" b="1" kern="1200" dirty="0">
                          <a:solidFill>
                            <a:srgbClr val="FF0000"/>
                          </a:solidFill>
                          <a:latin typeface="+mn-lt"/>
                          <a:ea typeface="+mn-ea"/>
                          <a:cs typeface="+mn-cs"/>
                        </a:rPr>
                        <a:t>1</a:t>
                      </a:r>
                    </a:p>
                  </a:txBody>
                  <a:tcPr marL="12700" marR="12700" marT="12700" marB="0" anchor="b"/>
                </a:tc>
                <a:extLst>
                  <a:ext uri="{0D108BD9-81ED-4DB2-BD59-A6C34878D82A}">
                    <a16:rowId xmlns:a16="http://schemas.microsoft.com/office/drawing/2014/main" val="10003"/>
                  </a:ext>
                </a:extLst>
              </a:tr>
              <a:tr h="370840">
                <a:tc>
                  <a:txBody>
                    <a:bodyPr/>
                    <a:lstStyle/>
                    <a:p>
                      <a:pPr algn="l" fontAlgn="b"/>
                      <a:r>
                        <a:rPr lang="pt-BR" sz="1800" kern="1200" dirty="0">
                          <a:solidFill>
                            <a:schemeClr val="dk1"/>
                          </a:solidFill>
                          <a:latin typeface="+mn-lt"/>
                          <a:ea typeface="+mn-ea"/>
                          <a:cs typeface="+mn-cs"/>
                        </a:rPr>
                        <a:t>Quarto / Colchões / Colchões de solteiro</a:t>
                      </a:r>
                    </a:p>
                  </a:txBody>
                  <a:tcPr marL="12700" marR="12700" marT="12700" marB="0" anchor="b"/>
                </a:tc>
                <a:tc>
                  <a:txBody>
                    <a:bodyPr/>
                    <a:lstStyle/>
                    <a:p>
                      <a:pPr algn="l" fontAlgn="b"/>
                      <a:r>
                        <a:rPr lang="pt-BR" sz="1800" kern="1200" dirty="0">
                          <a:solidFill>
                            <a:schemeClr val="dk1"/>
                          </a:solidFill>
                          <a:latin typeface="+mn-lt"/>
                          <a:ea typeface="+mn-ea"/>
                          <a:cs typeface="+mn-cs"/>
                        </a:rPr>
                        <a:t>Marfim</a:t>
                      </a:r>
                    </a:p>
                  </a:txBody>
                  <a:tcPr marL="12700" marR="12700" marT="12700" marB="0" anchor="b"/>
                </a:tc>
                <a:tc>
                  <a:txBody>
                    <a:bodyPr/>
                    <a:lstStyle/>
                    <a:p>
                      <a:pPr algn="l" fontAlgn="b"/>
                      <a:r>
                        <a:rPr lang="pt-BR" sz="1800" kern="1200" dirty="0">
                          <a:solidFill>
                            <a:schemeClr val="dk1"/>
                          </a:solidFill>
                          <a:latin typeface="+mn-lt"/>
                          <a:ea typeface="+mn-ea"/>
                          <a:cs typeface="+mn-cs"/>
                        </a:rPr>
                        <a:t>moderno</a:t>
                      </a:r>
                    </a:p>
                  </a:txBody>
                  <a:tcPr marL="12700" marR="12700" marT="12700" marB="0" anchor="b"/>
                </a:tc>
                <a:tc>
                  <a:txBody>
                    <a:bodyPr/>
                    <a:lstStyle/>
                    <a:p>
                      <a:pPr algn="l" fontAlgn="b"/>
                      <a:r>
                        <a:rPr lang="pt-BR" sz="1800" kern="1200" dirty="0">
                          <a:solidFill>
                            <a:schemeClr val="dk1"/>
                          </a:solidFill>
                          <a:latin typeface="+mn-lt"/>
                          <a:ea typeface="+mn-ea"/>
                          <a:cs typeface="+mn-cs"/>
                        </a:rPr>
                        <a:t>alta</a:t>
                      </a:r>
                    </a:p>
                  </a:txBody>
                  <a:tcPr marL="12700" marR="12700" marT="12700" marB="0" anchor="b"/>
                </a:tc>
                <a:tc>
                  <a:txBody>
                    <a:bodyPr/>
                    <a:lstStyle/>
                    <a:p>
                      <a:pPr algn="ctr" fontAlgn="b"/>
                      <a:r>
                        <a:rPr lang="pt-BR" sz="1800" b="1" kern="1200" dirty="0">
                          <a:solidFill>
                            <a:srgbClr val="FF0000"/>
                          </a:solidFill>
                          <a:latin typeface="+mn-lt"/>
                          <a:ea typeface="+mn-ea"/>
                          <a:cs typeface="+mn-cs"/>
                        </a:rPr>
                        <a:t>1</a:t>
                      </a:r>
                    </a:p>
                  </a:txBody>
                  <a:tcPr marL="12700" marR="12700" marT="12700" marB="0" anchor="b"/>
                </a:tc>
                <a:extLst>
                  <a:ext uri="{0D108BD9-81ED-4DB2-BD59-A6C34878D82A}">
                    <a16:rowId xmlns:a16="http://schemas.microsoft.com/office/drawing/2014/main" val="10004"/>
                  </a:ext>
                </a:extLst>
              </a:tr>
              <a:tr h="370840">
                <a:tc>
                  <a:txBody>
                    <a:bodyPr/>
                    <a:lstStyle/>
                    <a:p>
                      <a:pPr algn="l" fontAlgn="b"/>
                      <a:r>
                        <a:rPr lang="pt-BR" sz="1800" kern="1200" dirty="0">
                          <a:solidFill>
                            <a:schemeClr val="dk1"/>
                          </a:solidFill>
                          <a:latin typeface="+mn-lt"/>
                          <a:ea typeface="+mn-ea"/>
                          <a:cs typeface="+mn-cs"/>
                        </a:rPr>
                        <a:t>Quarto / Guarda-roupas casal e solteiro</a:t>
                      </a:r>
                    </a:p>
                  </a:txBody>
                  <a:tcPr marL="12700" marR="12700" marT="12700" marB="0" anchor="b"/>
                </a:tc>
                <a:tc>
                  <a:txBody>
                    <a:bodyPr/>
                    <a:lstStyle/>
                    <a:p>
                      <a:pPr algn="l" fontAlgn="b"/>
                      <a:r>
                        <a:rPr lang="pt-BR" sz="1800" kern="1200" dirty="0">
                          <a:solidFill>
                            <a:schemeClr val="dk1"/>
                          </a:solidFill>
                          <a:latin typeface="+mn-lt"/>
                          <a:ea typeface="+mn-ea"/>
                          <a:cs typeface="+mn-cs"/>
                        </a:rPr>
                        <a:t>Branco</a:t>
                      </a:r>
                    </a:p>
                  </a:txBody>
                  <a:tcPr marL="12700" marR="12700" marT="12700" marB="0" anchor="b"/>
                </a:tc>
                <a:tc>
                  <a:txBody>
                    <a:bodyPr/>
                    <a:lstStyle/>
                    <a:p>
                      <a:pPr algn="l" fontAlgn="b"/>
                      <a:r>
                        <a:rPr lang="pt-BR" sz="1800" kern="1200" dirty="0">
                          <a:solidFill>
                            <a:schemeClr val="dk1"/>
                          </a:solidFill>
                          <a:latin typeface="+mn-lt"/>
                          <a:ea typeface="+mn-ea"/>
                          <a:cs typeface="+mn-cs"/>
                        </a:rPr>
                        <a:t>tradicional</a:t>
                      </a:r>
                    </a:p>
                  </a:txBody>
                  <a:tcPr marL="12700" marR="12700" marT="12700" marB="0" anchor="b"/>
                </a:tc>
                <a:tc>
                  <a:txBody>
                    <a:bodyPr/>
                    <a:lstStyle/>
                    <a:p>
                      <a:pPr algn="l" fontAlgn="b"/>
                      <a:r>
                        <a:rPr lang="pt-BR" sz="1800" kern="1200" dirty="0">
                          <a:solidFill>
                            <a:schemeClr val="dk1"/>
                          </a:solidFill>
                          <a:latin typeface="+mn-lt"/>
                          <a:ea typeface="+mn-ea"/>
                          <a:cs typeface="+mn-cs"/>
                        </a:rPr>
                        <a:t>média</a:t>
                      </a:r>
                    </a:p>
                  </a:txBody>
                  <a:tcPr marL="12700" marR="12700" marT="12700" marB="0" anchor="b"/>
                </a:tc>
                <a:tc>
                  <a:txBody>
                    <a:bodyPr/>
                    <a:lstStyle/>
                    <a:p>
                      <a:pPr algn="ctr" fontAlgn="b"/>
                      <a:r>
                        <a:rPr lang="pt-BR" sz="1800" b="1" kern="1200" dirty="0">
                          <a:solidFill>
                            <a:srgbClr val="FF0000"/>
                          </a:solidFill>
                          <a:latin typeface="+mn-lt"/>
                          <a:ea typeface="+mn-ea"/>
                          <a:cs typeface="+mn-cs"/>
                        </a:rPr>
                        <a:t>1</a:t>
                      </a:r>
                    </a:p>
                  </a:txBody>
                  <a:tcPr marL="12700" marR="12700" marT="12700" marB="0" anchor="b"/>
                </a:tc>
                <a:extLst>
                  <a:ext uri="{0D108BD9-81ED-4DB2-BD59-A6C34878D82A}">
                    <a16:rowId xmlns:a16="http://schemas.microsoft.com/office/drawing/2014/main" val="10005"/>
                  </a:ext>
                </a:extLst>
              </a:tr>
              <a:tr h="370840">
                <a:tc>
                  <a:txBody>
                    <a:bodyPr/>
                    <a:lstStyle/>
                    <a:p>
                      <a:pPr algn="l" fontAlgn="b"/>
                      <a:r>
                        <a:rPr lang="pt-BR" sz="1800" kern="1200" dirty="0">
                          <a:solidFill>
                            <a:schemeClr val="dk1"/>
                          </a:solidFill>
                          <a:latin typeface="+mn-lt"/>
                          <a:ea typeface="+mn-ea"/>
                          <a:cs typeface="+mn-cs"/>
                        </a:rPr>
                        <a:t>Cozinha / Fruteiras em madeira</a:t>
                      </a:r>
                    </a:p>
                  </a:txBody>
                  <a:tcPr marL="12700" marR="12700" marT="12700" marB="0" anchor="b"/>
                </a:tc>
                <a:tc>
                  <a:txBody>
                    <a:bodyPr/>
                    <a:lstStyle/>
                    <a:p>
                      <a:pPr algn="l" fontAlgn="b"/>
                      <a:r>
                        <a:rPr lang="pt-BR" sz="1800" kern="1200" dirty="0">
                          <a:solidFill>
                            <a:schemeClr val="dk1"/>
                          </a:solidFill>
                          <a:latin typeface="+mn-lt"/>
                          <a:ea typeface="+mn-ea"/>
                          <a:cs typeface="+mn-cs"/>
                        </a:rPr>
                        <a:t>Branco</a:t>
                      </a:r>
                    </a:p>
                  </a:txBody>
                  <a:tcPr marL="12700" marR="12700" marT="12700" marB="0" anchor="b"/>
                </a:tc>
                <a:tc>
                  <a:txBody>
                    <a:bodyPr/>
                    <a:lstStyle/>
                    <a:p>
                      <a:pPr algn="l" fontAlgn="b"/>
                      <a:r>
                        <a:rPr lang="pt-BR" sz="1800" kern="1200" dirty="0">
                          <a:solidFill>
                            <a:schemeClr val="dk1"/>
                          </a:solidFill>
                          <a:latin typeface="+mn-lt"/>
                          <a:ea typeface="+mn-ea"/>
                          <a:cs typeface="+mn-cs"/>
                        </a:rPr>
                        <a:t>tradicional</a:t>
                      </a:r>
                    </a:p>
                  </a:txBody>
                  <a:tcPr marL="12700" marR="12700" marT="12700" marB="0" anchor="b"/>
                </a:tc>
                <a:tc>
                  <a:txBody>
                    <a:bodyPr/>
                    <a:lstStyle/>
                    <a:p>
                      <a:pPr algn="l" fontAlgn="b"/>
                      <a:r>
                        <a:rPr lang="pt-BR" sz="1800" kern="1200" dirty="0">
                          <a:solidFill>
                            <a:schemeClr val="dk1"/>
                          </a:solidFill>
                          <a:latin typeface="+mn-lt"/>
                          <a:ea typeface="+mn-ea"/>
                          <a:cs typeface="+mn-cs"/>
                        </a:rPr>
                        <a:t>média</a:t>
                      </a:r>
                    </a:p>
                  </a:txBody>
                  <a:tcPr marL="12700" marR="12700" marT="12700" marB="0" anchor="b"/>
                </a:tc>
                <a:tc>
                  <a:txBody>
                    <a:bodyPr/>
                    <a:lstStyle/>
                    <a:p>
                      <a:pPr algn="ctr" fontAlgn="b"/>
                      <a:r>
                        <a:rPr lang="pt-BR" sz="1800" b="1" kern="1200" dirty="0">
                          <a:solidFill>
                            <a:srgbClr val="FF0000"/>
                          </a:solidFill>
                          <a:latin typeface="+mn-lt"/>
                          <a:ea typeface="+mn-ea"/>
                          <a:cs typeface="+mn-cs"/>
                        </a:rPr>
                        <a:t>2</a:t>
                      </a:r>
                    </a:p>
                  </a:txBody>
                  <a:tcPr marL="12700" marR="12700" marT="12700" marB="0" anchor="b"/>
                </a:tc>
                <a:extLst>
                  <a:ext uri="{0D108BD9-81ED-4DB2-BD59-A6C34878D82A}">
                    <a16:rowId xmlns:a16="http://schemas.microsoft.com/office/drawing/2014/main" val="10006"/>
                  </a:ext>
                </a:extLst>
              </a:tr>
              <a:tr h="370840">
                <a:tc>
                  <a:txBody>
                    <a:bodyPr/>
                    <a:lstStyle/>
                    <a:p>
                      <a:pPr algn="l" fontAlgn="b"/>
                      <a:r>
                        <a:rPr lang="pt-BR" sz="1800" kern="1200" dirty="0">
                          <a:solidFill>
                            <a:schemeClr val="dk1"/>
                          </a:solidFill>
                          <a:latin typeface="+mn-lt"/>
                          <a:ea typeface="+mn-ea"/>
                          <a:cs typeface="+mn-cs"/>
                        </a:rPr>
                        <a:t>Cozinha / Conjuntos de mesa e cadeiras</a:t>
                      </a:r>
                    </a:p>
                  </a:txBody>
                  <a:tcPr marL="12700" marR="12700" marT="12700" marB="0" anchor="b"/>
                </a:tc>
                <a:tc>
                  <a:txBody>
                    <a:bodyPr/>
                    <a:lstStyle/>
                    <a:p>
                      <a:pPr algn="l" fontAlgn="b"/>
                      <a:r>
                        <a:rPr lang="pt-BR" sz="1800" kern="1200" dirty="0">
                          <a:solidFill>
                            <a:schemeClr val="dk1"/>
                          </a:solidFill>
                          <a:latin typeface="+mn-lt"/>
                          <a:ea typeface="+mn-ea"/>
                          <a:cs typeface="+mn-cs"/>
                        </a:rPr>
                        <a:t>Branco</a:t>
                      </a:r>
                    </a:p>
                  </a:txBody>
                  <a:tcPr marL="12700" marR="12700" marT="12700" marB="0" anchor="b"/>
                </a:tc>
                <a:tc>
                  <a:txBody>
                    <a:bodyPr/>
                    <a:lstStyle/>
                    <a:p>
                      <a:pPr algn="l" fontAlgn="b"/>
                      <a:r>
                        <a:rPr lang="pt-BR" sz="1800" kern="1200" dirty="0">
                          <a:solidFill>
                            <a:schemeClr val="dk1"/>
                          </a:solidFill>
                          <a:latin typeface="+mn-lt"/>
                          <a:ea typeface="+mn-ea"/>
                          <a:cs typeface="+mn-cs"/>
                        </a:rPr>
                        <a:t>tradicional</a:t>
                      </a:r>
                    </a:p>
                  </a:txBody>
                  <a:tcPr marL="12700" marR="12700" marT="12700" marB="0" anchor="b"/>
                </a:tc>
                <a:tc>
                  <a:txBody>
                    <a:bodyPr/>
                    <a:lstStyle/>
                    <a:p>
                      <a:pPr algn="l" fontAlgn="b"/>
                      <a:r>
                        <a:rPr lang="pt-BR" sz="1800" kern="1200" dirty="0">
                          <a:solidFill>
                            <a:schemeClr val="dk1"/>
                          </a:solidFill>
                          <a:latin typeface="+mn-lt"/>
                          <a:ea typeface="+mn-ea"/>
                          <a:cs typeface="+mn-cs"/>
                        </a:rPr>
                        <a:t>média</a:t>
                      </a:r>
                    </a:p>
                  </a:txBody>
                  <a:tcPr marL="12700" marR="12700" marT="12700" marB="0" anchor="b"/>
                </a:tc>
                <a:tc>
                  <a:txBody>
                    <a:bodyPr/>
                    <a:lstStyle/>
                    <a:p>
                      <a:pPr algn="ctr" fontAlgn="b"/>
                      <a:r>
                        <a:rPr lang="pt-BR" sz="1800" b="1" kern="1200" dirty="0">
                          <a:solidFill>
                            <a:srgbClr val="FF0000"/>
                          </a:solidFill>
                          <a:latin typeface="+mn-lt"/>
                          <a:ea typeface="+mn-ea"/>
                          <a:cs typeface="+mn-cs"/>
                        </a:rPr>
                        <a:t>2</a:t>
                      </a:r>
                    </a:p>
                  </a:txBody>
                  <a:tcPr marL="12700" marR="12700" marT="12700" marB="0" anchor="b"/>
                </a:tc>
                <a:extLst>
                  <a:ext uri="{0D108BD9-81ED-4DB2-BD59-A6C34878D82A}">
                    <a16:rowId xmlns:a16="http://schemas.microsoft.com/office/drawing/2014/main" val="10007"/>
                  </a:ext>
                </a:extLst>
              </a:tr>
              <a:tr h="370840">
                <a:tc>
                  <a:txBody>
                    <a:bodyPr/>
                    <a:lstStyle/>
                    <a:p>
                      <a:pPr algn="l" fontAlgn="b"/>
                      <a:r>
                        <a:rPr lang="pt-BR" sz="1800" kern="1200" dirty="0">
                          <a:solidFill>
                            <a:schemeClr val="dk1"/>
                          </a:solidFill>
                          <a:latin typeface="+mn-lt"/>
                          <a:ea typeface="+mn-ea"/>
                          <a:cs typeface="+mn-cs"/>
                        </a:rPr>
                        <a:t>Quarto / Guarda-roupas casal e solteiro</a:t>
                      </a:r>
                    </a:p>
                  </a:txBody>
                  <a:tcPr marL="12700" marR="12700" marT="12700" marB="0" anchor="b"/>
                </a:tc>
                <a:tc>
                  <a:txBody>
                    <a:bodyPr/>
                    <a:lstStyle/>
                    <a:p>
                      <a:pPr algn="l" fontAlgn="b"/>
                      <a:r>
                        <a:rPr lang="pt-BR" sz="1800" kern="1200" dirty="0">
                          <a:solidFill>
                            <a:schemeClr val="dk1"/>
                          </a:solidFill>
                          <a:latin typeface="+mn-lt"/>
                          <a:ea typeface="+mn-ea"/>
                          <a:cs typeface="+mn-cs"/>
                        </a:rPr>
                        <a:t>Marfim</a:t>
                      </a:r>
                    </a:p>
                  </a:txBody>
                  <a:tcPr marL="12700" marR="12700" marT="12700" marB="0" anchor="b"/>
                </a:tc>
                <a:tc>
                  <a:txBody>
                    <a:bodyPr/>
                    <a:lstStyle/>
                    <a:p>
                      <a:pPr algn="l" fontAlgn="b"/>
                      <a:r>
                        <a:rPr lang="pt-BR" sz="1800" kern="1200" dirty="0">
                          <a:solidFill>
                            <a:schemeClr val="dk1"/>
                          </a:solidFill>
                          <a:latin typeface="+mn-lt"/>
                          <a:ea typeface="+mn-ea"/>
                          <a:cs typeface="+mn-cs"/>
                        </a:rPr>
                        <a:t>tradicional</a:t>
                      </a:r>
                    </a:p>
                  </a:txBody>
                  <a:tcPr marL="12700" marR="12700" marT="12700" marB="0" anchor="b"/>
                </a:tc>
                <a:tc>
                  <a:txBody>
                    <a:bodyPr/>
                    <a:lstStyle/>
                    <a:p>
                      <a:pPr algn="l" fontAlgn="b"/>
                      <a:r>
                        <a:rPr lang="pt-BR" sz="1800" kern="1200" dirty="0">
                          <a:solidFill>
                            <a:schemeClr val="dk1"/>
                          </a:solidFill>
                          <a:latin typeface="+mn-lt"/>
                          <a:ea typeface="+mn-ea"/>
                          <a:cs typeface="+mn-cs"/>
                        </a:rPr>
                        <a:t>média</a:t>
                      </a:r>
                    </a:p>
                  </a:txBody>
                  <a:tcPr marL="12700" marR="12700" marT="12700" marB="0" anchor="b"/>
                </a:tc>
                <a:tc>
                  <a:txBody>
                    <a:bodyPr/>
                    <a:lstStyle/>
                    <a:p>
                      <a:pPr algn="ctr" fontAlgn="b"/>
                      <a:r>
                        <a:rPr lang="pt-BR" sz="1800" b="1" kern="1200" dirty="0">
                          <a:solidFill>
                            <a:srgbClr val="FF0000"/>
                          </a:solidFill>
                          <a:latin typeface="+mn-lt"/>
                          <a:ea typeface="+mn-ea"/>
                          <a:cs typeface="+mn-cs"/>
                        </a:rPr>
                        <a:t>1</a:t>
                      </a:r>
                    </a:p>
                  </a:txBody>
                  <a:tcPr marL="12700" marR="12700" marT="12700" marB="0" anchor="b"/>
                </a:tc>
                <a:extLst>
                  <a:ext uri="{0D108BD9-81ED-4DB2-BD59-A6C34878D82A}">
                    <a16:rowId xmlns:a16="http://schemas.microsoft.com/office/drawing/2014/main" val="10008"/>
                  </a:ext>
                </a:extLst>
              </a:tr>
              <a:tr h="370840">
                <a:tc>
                  <a:txBody>
                    <a:bodyPr/>
                    <a:lstStyle/>
                    <a:p>
                      <a:pPr algn="l" fontAlgn="b"/>
                      <a:r>
                        <a:rPr lang="pt-BR" sz="1800" kern="1200" dirty="0">
                          <a:solidFill>
                            <a:schemeClr val="dk1"/>
                          </a:solidFill>
                          <a:latin typeface="+mn-lt"/>
                          <a:ea typeface="+mn-ea"/>
                          <a:cs typeface="+mn-cs"/>
                        </a:rPr>
                        <a:t>Quarto do Bebê / Cubo e prateleira</a:t>
                      </a:r>
                    </a:p>
                  </a:txBody>
                  <a:tcPr marL="12700" marR="12700" marT="12700" marB="0" anchor="b"/>
                </a:tc>
                <a:tc>
                  <a:txBody>
                    <a:bodyPr/>
                    <a:lstStyle/>
                    <a:p>
                      <a:pPr algn="l" fontAlgn="b"/>
                      <a:r>
                        <a:rPr lang="pt-BR" sz="1800" kern="1200" dirty="0">
                          <a:solidFill>
                            <a:schemeClr val="dk1"/>
                          </a:solidFill>
                          <a:latin typeface="+mn-lt"/>
                          <a:ea typeface="+mn-ea"/>
                          <a:cs typeface="+mn-cs"/>
                        </a:rPr>
                        <a:t>Branco</a:t>
                      </a:r>
                    </a:p>
                  </a:txBody>
                  <a:tcPr marL="12700" marR="12700" marT="12700" marB="0" anchor="b"/>
                </a:tc>
                <a:tc>
                  <a:txBody>
                    <a:bodyPr/>
                    <a:lstStyle/>
                    <a:p>
                      <a:pPr algn="l" fontAlgn="b"/>
                      <a:r>
                        <a:rPr lang="pt-BR" sz="1800" kern="1200" dirty="0">
                          <a:solidFill>
                            <a:schemeClr val="dk1"/>
                          </a:solidFill>
                          <a:latin typeface="+mn-lt"/>
                          <a:ea typeface="+mn-ea"/>
                          <a:cs typeface="+mn-cs"/>
                        </a:rPr>
                        <a:t>moderno</a:t>
                      </a:r>
                    </a:p>
                  </a:txBody>
                  <a:tcPr marL="12700" marR="12700" marT="12700" marB="0" anchor="b"/>
                </a:tc>
                <a:tc>
                  <a:txBody>
                    <a:bodyPr/>
                    <a:lstStyle/>
                    <a:p>
                      <a:pPr algn="l" fontAlgn="b"/>
                      <a:r>
                        <a:rPr lang="pt-BR" sz="1800" kern="1200" dirty="0">
                          <a:solidFill>
                            <a:schemeClr val="dk1"/>
                          </a:solidFill>
                          <a:latin typeface="+mn-lt"/>
                          <a:ea typeface="+mn-ea"/>
                          <a:cs typeface="+mn-cs"/>
                        </a:rPr>
                        <a:t>baixa</a:t>
                      </a:r>
                    </a:p>
                  </a:txBody>
                  <a:tcPr marL="12700" marR="12700" marT="12700" marB="0" anchor="b"/>
                </a:tc>
                <a:tc>
                  <a:txBody>
                    <a:bodyPr/>
                    <a:lstStyle/>
                    <a:p>
                      <a:pPr algn="ctr" fontAlgn="b"/>
                      <a:r>
                        <a:rPr lang="pt-BR" sz="1800" b="1" kern="1200" dirty="0">
                          <a:solidFill>
                            <a:srgbClr val="FF0000"/>
                          </a:solidFill>
                          <a:latin typeface="+mn-lt"/>
                          <a:ea typeface="+mn-ea"/>
                          <a:cs typeface="+mn-cs"/>
                        </a:rPr>
                        <a:t>1</a:t>
                      </a:r>
                    </a:p>
                  </a:txBody>
                  <a:tcPr marL="12700" marR="12700" marT="12700" marB="0" anchor="b"/>
                </a:tc>
                <a:extLst>
                  <a:ext uri="{0D108BD9-81ED-4DB2-BD59-A6C34878D82A}">
                    <a16:rowId xmlns:a16="http://schemas.microsoft.com/office/drawing/2014/main" val="10009"/>
                  </a:ext>
                </a:extLst>
              </a:tr>
              <a:tr h="370840">
                <a:tc>
                  <a:txBody>
                    <a:bodyPr/>
                    <a:lstStyle/>
                    <a:p>
                      <a:pPr algn="l" fontAlgn="b"/>
                      <a:r>
                        <a:rPr lang="pt-BR" sz="1800" kern="1200" dirty="0">
                          <a:solidFill>
                            <a:schemeClr val="dk1"/>
                          </a:solidFill>
                          <a:latin typeface="+mn-lt"/>
                          <a:ea typeface="+mn-ea"/>
                          <a:cs typeface="+mn-cs"/>
                        </a:rPr>
                        <a:t>Quarto / Guarda-roupas casal e solteiro</a:t>
                      </a:r>
                    </a:p>
                  </a:txBody>
                  <a:tcPr marL="12700" marR="12700" marT="12700" marB="0" anchor="b"/>
                </a:tc>
                <a:tc>
                  <a:txBody>
                    <a:bodyPr/>
                    <a:lstStyle/>
                    <a:p>
                      <a:pPr algn="l" fontAlgn="b"/>
                      <a:r>
                        <a:rPr lang="pt-BR" sz="1800" kern="1200" dirty="0">
                          <a:solidFill>
                            <a:schemeClr val="dk1"/>
                          </a:solidFill>
                          <a:latin typeface="+mn-lt"/>
                          <a:ea typeface="+mn-ea"/>
                          <a:cs typeface="+mn-cs"/>
                        </a:rPr>
                        <a:t>Marfim</a:t>
                      </a:r>
                    </a:p>
                  </a:txBody>
                  <a:tcPr marL="12700" marR="12700" marT="12700" marB="0" anchor="b"/>
                </a:tc>
                <a:tc>
                  <a:txBody>
                    <a:bodyPr/>
                    <a:lstStyle/>
                    <a:p>
                      <a:pPr algn="l" fontAlgn="b"/>
                      <a:r>
                        <a:rPr lang="pt-BR" sz="1800" kern="1200" dirty="0">
                          <a:solidFill>
                            <a:schemeClr val="dk1"/>
                          </a:solidFill>
                          <a:latin typeface="+mn-lt"/>
                          <a:ea typeface="+mn-ea"/>
                          <a:cs typeface="+mn-cs"/>
                        </a:rPr>
                        <a:t>tradicional</a:t>
                      </a:r>
                    </a:p>
                  </a:txBody>
                  <a:tcPr marL="12700" marR="12700" marT="12700" marB="0" anchor="b"/>
                </a:tc>
                <a:tc>
                  <a:txBody>
                    <a:bodyPr/>
                    <a:lstStyle/>
                    <a:p>
                      <a:pPr algn="l" fontAlgn="b"/>
                      <a:r>
                        <a:rPr lang="pt-BR" sz="1800" kern="1200" dirty="0">
                          <a:solidFill>
                            <a:schemeClr val="dk1"/>
                          </a:solidFill>
                          <a:latin typeface="+mn-lt"/>
                          <a:ea typeface="+mn-ea"/>
                          <a:cs typeface="+mn-cs"/>
                        </a:rPr>
                        <a:t>média</a:t>
                      </a:r>
                    </a:p>
                  </a:txBody>
                  <a:tcPr marL="12700" marR="12700" marT="12700" marB="0" anchor="b"/>
                </a:tc>
                <a:tc>
                  <a:txBody>
                    <a:bodyPr/>
                    <a:lstStyle/>
                    <a:p>
                      <a:pPr algn="ctr" fontAlgn="b"/>
                      <a:r>
                        <a:rPr lang="pt-BR" sz="1800" b="1" kern="1200" dirty="0">
                          <a:solidFill>
                            <a:srgbClr val="FF0000"/>
                          </a:solidFill>
                          <a:latin typeface="+mn-lt"/>
                          <a:ea typeface="+mn-ea"/>
                          <a:cs typeface="+mn-cs"/>
                        </a:rPr>
                        <a:t>1</a:t>
                      </a:r>
                    </a:p>
                  </a:txBody>
                  <a:tcPr marL="12700" marR="12700" marT="12700" marB="0" anchor="b"/>
                </a:tc>
                <a:extLst>
                  <a:ext uri="{0D108BD9-81ED-4DB2-BD59-A6C34878D82A}">
                    <a16:rowId xmlns:a16="http://schemas.microsoft.com/office/drawing/2014/main" val="10010"/>
                  </a:ext>
                </a:extLst>
              </a:tr>
            </a:tbl>
          </a:graphicData>
        </a:graphic>
      </p:graphicFrame>
      <p:sp>
        <p:nvSpPr>
          <p:cNvPr id="18" name="CaixaDeTexto 17"/>
          <p:cNvSpPr txBox="1"/>
          <p:nvPr/>
        </p:nvSpPr>
        <p:spPr>
          <a:xfrm>
            <a:off x="9831890" y="3221017"/>
            <a:ext cx="2345241" cy="523220"/>
          </a:xfrm>
          <a:prstGeom prst="rect">
            <a:avLst/>
          </a:prstGeom>
          <a:noFill/>
        </p:spPr>
        <p:txBody>
          <a:bodyPr wrap="square" rtlCol="0">
            <a:spAutoFit/>
          </a:bodyPr>
          <a:lstStyle/>
          <a:p>
            <a:r>
              <a:rPr lang="pt-BR" sz="2800" b="1">
                <a:solidFill>
                  <a:srgbClr val="FF0000"/>
                </a:solidFill>
              </a:rPr>
              <a:t>Agrupamento</a:t>
            </a:r>
            <a:endParaRPr lang="pt-BR" sz="2800" b="1" dirty="0">
              <a:solidFill>
                <a:srgbClr val="FF0000"/>
              </a:solidFill>
            </a:endParaRPr>
          </a:p>
        </p:txBody>
      </p:sp>
      <p:cxnSp>
        <p:nvCxnSpPr>
          <p:cNvPr id="19" name="Conector de Seta Reta 18"/>
          <p:cNvCxnSpPr/>
          <p:nvPr/>
        </p:nvCxnSpPr>
        <p:spPr>
          <a:xfrm flipH="1">
            <a:off x="10502078" y="4043977"/>
            <a:ext cx="765810" cy="1143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6625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a:hlinkClick r:id="" action="ppaction://noaction">
              <a:snd r:embed="rId4" name="chimes.wav"/>
            </a:hlinkClick>
          </p:cNvPr>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defRPr/>
            </a:pPr>
            <a:r>
              <a:rPr lang="pt-BR" sz="4000" b="1" dirty="0">
                <a:solidFill>
                  <a:srgbClr val="FF0000"/>
                </a:solidFill>
              </a:rPr>
              <a:t>ASSOCIAÇÃO</a:t>
            </a:r>
            <a:endParaRPr lang="pt-BR" sz="4000" dirty="0">
              <a:solidFill>
                <a:schemeClr val="tx1"/>
              </a:solidFill>
            </a:endParaRPr>
          </a:p>
          <a:p>
            <a:pPr marL="171450" indent="-171450">
              <a:defRPr/>
            </a:pPr>
            <a:endParaRPr lang="pt-BR" sz="2800" dirty="0">
              <a:solidFill>
                <a:schemeClr val="tx1"/>
              </a:solidFill>
            </a:endParaRPr>
          </a:p>
          <a:p>
            <a:pPr marL="171450" indent="-171450">
              <a:defRPr/>
            </a:pPr>
            <a:r>
              <a:rPr lang="pt-BR" sz="3200" dirty="0">
                <a:solidFill>
                  <a:schemeClr val="tx1"/>
                </a:solidFill>
              </a:rPr>
              <a:t>Determina quais fatos ou objetos tendem a ocorrerem juntos num mesmo evento. </a:t>
            </a:r>
          </a:p>
          <a:p>
            <a:pPr marL="171450" indent="-171450">
              <a:defRPr/>
            </a:pPr>
            <a:endParaRPr lang="pt-BR" sz="3200" dirty="0">
              <a:solidFill>
                <a:schemeClr val="tx1"/>
              </a:solidFill>
            </a:endParaRPr>
          </a:p>
          <a:p>
            <a:r>
              <a:rPr lang="pt-BR" sz="3200" dirty="0">
                <a:solidFill>
                  <a:schemeClr val="tx1"/>
                </a:solidFill>
              </a:rPr>
              <a:t>Dado um conjunto de registros, cada um dos quais </a:t>
            </a:r>
            <a:r>
              <a:rPr lang="pt-BR" sz="3200" dirty="0" err="1">
                <a:solidFill>
                  <a:schemeClr val="tx1"/>
                </a:solidFill>
              </a:rPr>
              <a:t>contém</a:t>
            </a:r>
            <a:r>
              <a:rPr lang="pt-BR" sz="3200" dirty="0">
                <a:solidFill>
                  <a:schemeClr val="tx1"/>
                </a:solidFill>
              </a:rPr>
              <a:t> certo </a:t>
            </a:r>
            <a:r>
              <a:rPr lang="pt-BR" sz="3200" dirty="0" err="1">
                <a:solidFill>
                  <a:schemeClr val="tx1"/>
                </a:solidFill>
              </a:rPr>
              <a:t>número</a:t>
            </a:r>
            <a:r>
              <a:rPr lang="pt-BR" sz="3200" dirty="0">
                <a:solidFill>
                  <a:schemeClr val="tx1"/>
                </a:solidFill>
              </a:rPr>
              <a:t> de itens de uma </a:t>
            </a:r>
            <a:r>
              <a:rPr lang="pt-BR" sz="3200" dirty="0" err="1">
                <a:solidFill>
                  <a:schemeClr val="tx1"/>
                </a:solidFill>
              </a:rPr>
              <a:t>coleção</a:t>
            </a:r>
            <a:r>
              <a:rPr lang="pt-BR" sz="3200" dirty="0">
                <a:solidFill>
                  <a:schemeClr val="tx1"/>
                </a:solidFill>
              </a:rPr>
              <a:t>, encontrar regras de </a:t>
            </a:r>
            <a:r>
              <a:rPr lang="pt-BR" sz="3200" dirty="0" err="1">
                <a:solidFill>
                  <a:schemeClr val="tx1"/>
                </a:solidFill>
              </a:rPr>
              <a:t>dependência</a:t>
            </a:r>
            <a:r>
              <a:rPr lang="pt-BR" sz="3200" dirty="0">
                <a:solidFill>
                  <a:schemeClr val="tx1"/>
                </a:solidFill>
              </a:rPr>
              <a:t> que irão predizer </a:t>
            </a:r>
            <a:r>
              <a:rPr lang="pt-BR" sz="3200" dirty="0" err="1">
                <a:solidFill>
                  <a:schemeClr val="tx1"/>
                </a:solidFill>
              </a:rPr>
              <a:t>ocorrência</a:t>
            </a:r>
            <a:r>
              <a:rPr lang="pt-BR" sz="3200" dirty="0">
                <a:solidFill>
                  <a:schemeClr val="tx1"/>
                </a:solidFill>
              </a:rPr>
              <a:t> de um item baseado nas </a:t>
            </a:r>
            <a:r>
              <a:rPr lang="pt-BR" sz="3200" dirty="0" err="1">
                <a:solidFill>
                  <a:schemeClr val="tx1"/>
                </a:solidFill>
              </a:rPr>
              <a:t>ocorrências</a:t>
            </a:r>
            <a:r>
              <a:rPr lang="pt-BR" sz="3200" dirty="0">
                <a:solidFill>
                  <a:schemeClr val="tx1"/>
                </a:solidFill>
              </a:rPr>
              <a:t> de outros itens. </a:t>
            </a:r>
          </a:p>
          <a:p>
            <a:pPr marL="171450" indent="-171450">
              <a:defRPr/>
            </a:pPr>
            <a:endParaRPr lang="pt-BR" sz="2800" dirty="0">
              <a:solidFill>
                <a:schemeClr val="tx1"/>
              </a:solidFill>
            </a:endParaRPr>
          </a:p>
        </p:txBody>
      </p:sp>
      <p:grpSp>
        <p:nvGrpSpPr>
          <p:cNvPr id="8" name="Agrupar 7">
            <a:extLst>
              <a:ext uri="{FF2B5EF4-FFF2-40B4-BE49-F238E27FC236}">
                <a16:creationId xmlns:a16="http://schemas.microsoft.com/office/drawing/2014/main" id="{7855B1D0-443A-B449-B5C7-DB5390F1BD92}"/>
              </a:ext>
            </a:extLst>
          </p:cNvPr>
          <p:cNvGrpSpPr/>
          <p:nvPr/>
        </p:nvGrpSpPr>
        <p:grpSpPr>
          <a:xfrm>
            <a:off x="8967651" y="-21465"/>
            <a:ext cx="2482850" cy="874735"/>
            <a:chOff x="0" y="0"/>
            <a:chExt cx="2483283" cy="623744"/>
          </a:xfrm>
        </p:grpSpPr>
        <p:sp>
          <p:nvSpPr>
            <p:cNvPr id="14" name="Nuvem 13">
              <a:extLst>
                <a:ext uri="{FF2B5EF4-FFF2-40B4-BE49-F238E27FC236}">
                  <a16:creationId xmlns:a16="http://schemas.microsoft.com/office/drawing/2014/main" id="{F9A6EB23-FC3C-3445-B96B-8336FE1ED043}"/>
                </a:ext>
              </a:extLst>
            </p:cNvPr>
            <p:cNvSpPr/>
            <p:nvPr/>
          </p:nvSpPr>
          <p:spPr>
            <a:xfrm>
              <a:off x="0" y="0"/>
              <a:ext cx="1991444" cy="623744"/>
            </a:xfrm>
            <a:prstGeom prst="cloud">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5" name="Raio 14">
              <a:extLst>
                <a:ext uri="{FF2B5EF4-FFF2-40B4-BE49-F238E27FC236}">
                  <a16:creationId xmlns:a16="http://schemas.microsoft.com/office/drawing/2014/main" id="{8B757DA9-732F-954A-831E-CB8B5A07C2C0}"/>
                </a:ext>
              </a:extLst>
            </p:cNvPr>
            <p:cNvSpPr/>
            <p:nvPr/>
          </p:nvSpPr>
          <p:spPr>
            <a:xfrm>
              <a:off x="1869825" y="239253"/>
              <a:ext cx="613458" cy="216117"/>
            </a:xfrm>
            <a:prstGeom prst="lightningBol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6" name="CaixaDeTexto 5">
              <a:extLst>
                <a:ext uri="{FF2B5EF4-FFF2-40B4-BE49-F238E27FC236}">
                  <a16:creationId xmlns:a16="http://schemas.microsoft.com/office/drawing/2014/main" id="{48F6FE4D-1D2D-AC46-8425-17AD2B9578B8}"/>
                </a:ext>
              </a:extLst>
            </p:cNvPr>
            <p:cNvSpPr txBox="1"/>
            <p:nvPr/>
          </p:nvSpPr>
          <p:spPr>
            <a:xfrm>
              <a:off x="214232" y="83620"/>
              <a:ext cx="1575435" cy="460877"/>
            </a:xfrm>
            <a:prstGeom prst="rect">
              <a:avLst/>
            </a:prstGeom>
            <a:noFill/>
          </p:spPr>
          <p:txBody>
            <a:bodyPr wrap="square" rtlCol="0">
              <a:spAutoFit/>
            </a:bodyPr>
            <a:lstStyle/>
            <a:p>
              <a:pPr algn="ctr">
                <a:spcAft>
                  <a:spcPts val="0"/>
                </a:spcAft>
              </a:pPr>
              <a:r>
                <a:rPr lang="pt-BR" sz="1200" b="1" dirty="0">
                  <a:solidFill>
                    <a:schemeClr val="bg1"/>
                  </a:solidFill>
                  <a:effectLst/>
                  <a:latin typeface="Times New Roman" panose="02020603050405020304" pitchFamily="18" charset="0"/>
                  <a:ea typeface="Times New Roman" panose="02020603050405020304" pitchFamily="18" charset="0"/>
                </a:rPr>
                <a:t>AAD </a:t>
              </a:r>
            </a:p>
            <a:p>
              <a:pPr algn="ctr">
                <a:spcAft>
                  <a:spcPts val="0"/>
                </a:spcAft>
              </a:pPr>
              <a:r>
                <a:rPr lang="pt-BR" sz="1200" b="1" dirty="0">
                  <a:solidFill>
                    <a:schemeClr val="bg1"/>
                  </a:solidFill>
                  <a:latin typeface="Times New Roman" panose="02020603050405020304" pitchFamily="18" charset="0"/>
                  <a:ea typeface="Times New Roman" panose="02020603050405020304" pitchFamily="18" charset="0"/>
                </a:rPr>
                <a:t>Associação dos Alunos Desesperados</a:t>
              </a:r>
              <a:endParaRPr lang="pt-BR" sz="1200" b="1" dirty="0">
                <a:solidFill>
                  <a:schemeClr val="bg1"/>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0664580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 Tarefas</a:t>
            </a: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defRPr/>
            </a:pPr>
            <a:r>
              <a:rPr lang="pt-BR" sz="4000" b="1" dirty="0">
                <a:solidFill>
                  <a:srgbClr val="FF0000"/>
                </a:solidFill>
              </a:rPr>
              <a:t>ASSOCIAÇÃO</a:t>
            </a:r>
            <a:endParaRPr lang="pt-BR" sz="4000" dirty="0">
              <a:solidFill>
                <a:schemeClr val="tx1"/>
              </a:solidFill>
            </a:endParaRPr>
          </a:p>
          <a:p>
            <a:pPr marL="171450" indent="-171450">
              <a:defRPr/>
            </a:pPr>
            <a:endParaRPr lang="pt-BR" sz="4000" dirty="0">
              <a:solidFill>
                <a:schemeClr val="tx1"/>
              </a:solidFill>
            </a:endParaRPr>
          </a:p>
        </p:txBody>
      </p:sp>
      <p:graphicFrame>
        <p:nvGraphicFramePr>
          <p:cNvPr id="15" name="Tabela 14"/>
          <p:cNvGraphicFramePr>
            <a:graphicFrameLocks noGrp="1"/>
          </p:cNvGraphicFramePr>
          <p:nvPr>
            <p:extLst>
              <p:ext uri="{D42A27DB-BD31-4B8C-83A1-F6EECF244321}">
                <p14:modId xmlns:p14="http://schemas.microsoft.com/office/powerpoint/2010/main" val="1602083999"/>
              </p:ext>
            </p:extLst>
          </p:nvPr>
        </p:nvGraphicFramePr>
        <p:xfrm>
          <a:off x="1334770" y="2262716"/>
          <a:ext cx="3945890" cy="2225040"/>
        </p:xfrm>
        <a:graphic>
          <a:graphicData uri="http://schemas.openxmlformats.org/drawingml/2006/table">
            <a:tbl>
              <a:tblPr firstRow="1" bandRow="1">
                <a:tableStyleId>{5C22544A-7EE6-4342-B048-85BDC9FD1C3A}</a:tableStyleId>
              </a:tblPr>
              <a:tblGrid>
                <a:gridCol w="905510">
                  <a:extLst>
                    <a:ext uri="{9D8B030D-6E8A-4147-A177-3AD203B41FA5}">
                      <a16:colId xmlns:a16="http://schemas.microsoft.com/office/drawing/2014/main" val="20000"/>
                    </a:ext>
                  </a:extLst>
                </a:gridCol>
                <a:gridCol w="3040380">
                  <a:extLst>
                    <a:ext uri="{9D8B030D-6E8A-4147-A177-3AD203B41FA5}">
                      <a16:colId xmlns:a16="http://schemas.microsoft.com/office/drawing/2014/main" val="20001"/>
                    </a:ext>
                  </a:extLst>
                </a:gridCol>
              </a:tblGrid>
              <a:tr h="370840">
                <a:tc>
                  <a:txBody>
                    <a:bodyPr/>
                    <a:lstStyle/>
                    <a:p>
                      <a:pPr algn="ctr"/>
                      <a:r>
                        <a:rPr lang="pt-BR" dirty="0"/>
                        <a:t>Cupom</a:t>
                      </a:r>
                    </a:p>
                  </a:txBody>
                  <a:tcPr/>
                </a:tc>
                <a:tc>
                  <a:txBody>
                    <a:bodyPr/>
                    <a:lstStyle/>
                    <a:p>
                      <a:pPr algn="ctr"/>
                      <a:r>
                        <a:rPr lang="pt-BR" dirty="0"/>
                        <a:t>Itens Comprados</a:t>
                      </a:r>
                    </a:p>
                  </a:txBody>
                  <a:tcPr/>
                </a:tc>
                <a:extLst>
                  <a:ext uri="{0D108BD9-81ED-4DB2-BD59-A6C34878D82A}">
                    <a16:rowId xmlns:a16="http://schemas.microsoft.com/office/drawing/2014/main" val="10000"/>
                  </a:ext>
                </a:extLst>
              </a:tr>
              <a:tr h="370840">
                <a:tc>
                  <a:txBody>
                    <a:bodyPr/>
                    <a:lstStyle/>
                    <a:p>
                      <a:pPr algn="ctr" fontAlgn="b"/>
                      <a:r>
                        <a:rPr lang="pt-BR" sz="1800" kern="1200" dirty="0">
                          <a:solidFill>
                            <a:schemeClr val="dk1"/>
                          </a:solidFill>
                          <a:latin typeface="+mn-lt"/>
                          <a:ea typeface="+mn-ea"/>
                          <a:cs typeface="+mn-cs"/>
                        </a:rPr>
                        <a:t>1</a:t>
                      </a:r>
                    </a:p>
                  </a:txBody>
                  <a:tcPr marL="12700" marR="12700" marT="12700" marB="0" anchor="b"/>
                </a:tc>
                <a:tc>
                  <a:txBody>
                    <a:bodyPr/>
                    <a:lstStyle/>
                    <a:p>
                      <a:pPr algn="ctr" fontAlgn="b"/>
                      <a:r>
                        <a:rPr lang="pt-BR" sz="1800" kern="1200" dirty="0">
                          <a:solidFill>
                            <a:schemeClr val="dk1"/>
                          </a:solidFill>
                          <a:latin typeface="+mn-lt"/>
                          <a:ea typeface="+mn-ea"/>
                          <a:cs typeface="+mn-cs"/>
                        </a:rPr>
                        <a:t>Pão, </a:t>
                      </a:r>
                      <a:r>
                        <a:rPr lang="pt-BR" sz="1800" kern="1200" dirty="0" err="1">
                          <a:solidFill>
                            <a:schemeClr val="dk1"/>
                          </a:solidFill>
                          <a:latin typeface="+mn-lt"/>
                          <a:ea typeface="+mn-ea"/>
                          <a:cs typeface="+mn-cs"/>
                        </a:rPr>
                        <a:t>Refri</a:t>
                      </a:r>
                      <a:r>
                        <a:rPr lang="pt-BR" sz="1800" kern="1200" dirty="0">
                          <a:solidFill>
                            <a:schemeClr val="dk1"/>
                          </a:solidFill>
                          <a:latin typeface="+mn-lt"/>
                          <a:ea typeface="+mn-ea"/>
                          <a:cs typeface="+mn-cs"/>
                        </a:rPr>
                        <a:t>, Leite</a:t>
                      </a:r>
                    </a:p>
                  </a:txBody>
                  <a:tcPr marL="12700" marR="12700" marT="12700" marB="0" anchor="b"/>
                </a:tc>
                <a:extLst>
                  <a:ext uri="{0D108BD9-81ED-4DB2-BD59-A6C34878D82A}">
                    <a16:rowId xmlns:a16="http://schemas.microsoft.com/office/drawing/2014/main" val="10001"/>
                  </a:ext>
                </a:extLst>
              </a:tr>
              <a:tr h="370840">
                <a:tc>
                  <a:txBody>
                    <a:bodyPr/>
                    <a:lstStyle/>
                    <a:p>
                      <a:pPr algn="ctr" fontAlgn="b"/>
                      <a:r>
                        <a:rPr lang="pt-BR" sz="1800" kern="1200" dirty="0">
                          <a:solidFill>
                            <a:schemeClr val="dk1"/>
                          </a:solidFill>
                          <a:latin typeface="+mn-lt"/>
                          <a:ea typeface="+mn-ea"/>
                          <a:cs typeface="+mn-cs"/>
                        </a:rPr>
                        <a:t>2</a:t>
                      </a:r>
                    </a:p>
                  </a:txBody>
                  <a:tcPr marL="12700" marR="12700" marT="12700" marB="0" anchor="b"/>
                </a:tc>
                <a:tc>
                  <a:txBody>
                    <a:bodyPr/>
                    <a:lstStyle/>
                    <a:p>
                      <a:pPr algn="ctr" fontAlgn="b"/>
                      <a:r>
                        <a:rPr lang="pt-BR" sz="1800" kern="1200" dirty="0">
                          <a:solidFill>
                            <a:schemeClr val="dk1"/>
                          </a:solidFill>
                          <a:latin typeface="+mn-lt"/>
                          <a:ea typeface="+mn-ea"/>
                          <a:cs typeface="+mn-cs"/>
                        </a:rPr>
                        <a:t>Cerveja, Pão</a:t>
                      </a:r>
                    </a:p>
                  </a:txBody>
                  <a:tcPr marL="12700" marR="12700" marT="12700" marB="0" anchor="b"/>
                </a:tc>
                <a:extLst>
                  <a:ext uri="{0D108BD9-81ED-4DB2-BD59-A6C34878D82A}">
                    <a16:rowId xmlns:a16="http://schemas.microsoft.com/office/drawing/2014/main" val="10002"/>
                  </a:ext>
                </a:extLst>
              </a:tr>
              <a:tr h="370840">
                <a:tc>
                  <a:txBody>
                    <a:bodyPr/>
                    <a:lstStyle/>
                    <a:p>
                      <a:pPr algn="ctr" fontAlgn="b"/>
                      <a:r>
                        <a:rPr lang="pt-BR" sz="1800" kern="1200" dirty="0">
                          <a:solidFill>
                            <a:schemeClr val="dk1"/>
                          </a:solidFill>
                          <a:latin typeface="+mn-lt"/>
                          <a:ea typeface="+mn-ea"/>
                          <a:cs typeface="+mn-cs"/>
                        </a:rPr>
                        <a:t>3</a:t>
                      </a:r>
                    </a:p>
                  </a:txBody>
                  <a:tcPr marL="12700" marR="12700" marT="12700" marB="0" anchor="b"/>
                </a:tc>
                <a:tc>
                  <a:txBody>
                    <a:bodyPr/>
                    <a:lstStyle/>
                    <a:p>
                      <a:pPr algn="ctr" fontAlgn="b"/>
                      <a:r>
                        <a:rPr lang="pt-BR" sz="1800" kern="1200" dirty="0">
                          <a:solidFill>
                            <a:schemeClr val="dk1"/>
                          </a:solidFill>
                          <a:latin typeface="+mn-lt"/>
                          <a:ea typeface="+mn-ea"/>
                          <a:cs typeface="+mn-cs"/>
                        </a:rPr>
                        <a:t>Cerveja,</a:t>
                      </a:r>
                      <a:r>
                        <a:rPr lang="pt-BR" sz="1800" kern="1200" baseline="0" dirty="0">
                          <a:solidFill>
                            <a:schemeClr val="dk1"/>
                          </a:solidFill>
                          <a:latin typeface="+mn-lt"/>
                          <a:ea typeface="+mn-ea"/>
                          <a:cs typeface="+mn-cs"/>
                        </a:rPr>
                        <a:t> </a:t>
                      </a:r>
                      <a:r>
                        <a:rPr lang="pt-BR" sz="1800" kern="1200" baseline="0" dirty="0" err="1">
                          <a:solidFill>
                            <a:schemeClr val="dk1"/>
                          </a:solidFill>
                          <a:latin typeface="+mn-lt"/>
                          <a:ea typeface="+mn-ea"/>
                          <a:cs typeface="+mn-cs"/>
                        </a:rPr>
                        <a:t>Refri</a:t>
                      </a:r>
                      <a:r>
                        <a:rPr lang="pt-BR" sz="1800" kern="1200" baseline="0" dirty="0">
                          <a:solidFill>
                            <a:schemeClr val="dk1"/>
                          </a:solidFill>
                          <a:latin typeface="+mn-lt"/>
                          <a:ea typeface="+mn-ea"/>
                          <a:cs typeface="+mn-cs"/>
                        </a:rPr>
                        <a:t>, Fralda, Leite</a:t>
                      </a:r>
                      <a:endParaRPr lang="pt-BR" sz="1800" kern="1200" dirty="0">
                        <a:solidFill>
                          <a:schemeClr val="dk1"/>
                        </a:solidFill>
                        <a:latin typeface="+mn-lt"/>
                        <a:ea typeface="+mn-ea"/>
                        <a:cs typeface="+mn-cs"/>
                      </a:endParaRPr>
                    </a:p>
                  </a:txBody>
                  <a:tcPr marL="12700" marR="12700" marT="12700" marB="0" anchor="b"/>
                </a:tc>
                <a:extLst>
                  <a:ext uri="{0D108BD9-81ED-4DB2-BD59-A6C34878D82A}">
                    <a16:rowId xmlns:a16="http://schemas.microsoft.com/office/drawing/2014/main" val="10003"/>
                  </a:ext>
                </a:extLst>
              </a:tr>
              <a:tr h="370840">
                <a:tc>
                  <a:txBody>
                    <a:bodyPr/>
                    <a:lstStyle/>
                    <a:p>
                      <a:pPr algn="ctr" fontAlgn="b"/>
                      <a:r>
                        <a:rPr lang="pt-BR" sz="1800" kern="1200" dirty="0">
                          <a:solidFill>
                            <a:schemeClr val="dk1"/>
                          </a:solidFill>
                          <a:latin typeface="+mn-lt"/>
                          <a:ea typeface="+mn-ea"/>
                          <a:cs typeface="+mn-cs"/>
                        </a:rPr>
                        <a:t>4</a:t>
                      </a:r>
                    </a:p>
                  </a:txBody>
                  <a:tcPr marL="12700" marR="12700" marT="12700" marB="0" anchor="b"/>
                </a:tc>
                <a:tc>
                  <a:txBody>
                    <a:bodyPr/>
                    <a:lstStyle/>
                    <a:p>
                      <a:pPr algn="ctr" fontAlgn="b"/>
                      <a:r>
                        <a:rPr lang="pt-BR" sz="1800" kern="1200" dirty="0">
                          <a:solidFill>
                            <a:schemeClr val="dk1"/>
                          </a:solidFill>
                          <a:latin typeface="+mn-lt"/>
                          <a:ea typeface="+mn-ea"/>
                          <a:cs typeface="+mn-cs"/>
                        </a:rPr>
                        <a:t>Cerveja, Pão, Fralda,</a:t>
                      </a:r>
                      <a:r>
                        <a:rPr lang="pt-BR" sz="1800" kern="1200" baseline="0" dirty="0">
                          <a:solidFill>
                            <a:schemeClr val="dk1"/>
                          </a:solidFill>
                          <a:latin typeface="+mn-lt"/>
                          <a:ea typeface="+mn-ea"/>
                          <a:cs typeface="+mn-cs"/>
                        </a:rPr>
                        <a:t> leite</a:t>
                      </a:r>
                      <a:endParaRPr lang="pt-BR" sz="1800" kern="1200" dirty="0">
                        <a:solidFill>
                          <a:schemeClr val="dk1"/>
                        </a:solidFill>
                        <a:latin typeface="+mn-lt"/>
                        <a:ea typeface="+mn-ea"/>
                        <a:cs typeface="+mn-cs"/>
                      </a:endParaRPr>
                    </a:p>
                  </a:txBody>
                  <a:tcPr marL="12700" marR="12700" marT="12700" marB="0" anchor="b"/>
                </a:tc>
                <a:extLst>
                  <a:ext uri="{0D108BD9-81ED-4DB2-BD59-A6C34878D82A}">
                    <a16:rowId xmlns:a16="http://schemas.microsoft.com/office/drawing/2014/main" val="10004"/>
                  </a:ext>
                </a:extLst>
              </a:tr>
              <a:tr h="370840">
                <a:tc>
                  <a:txBody>
                    <a:bodyPr/>
                    <a:lstStyle/>
                    <a:p>
                      <a:pPr algn="ctr" fontAlgn="b"/>
                      <a:r>
                        <a:rPr lang="pt-BR" sz="1800" kern="1200" dirty="0">
                          <a:solidFill>
                            <a:schemeClr val="dk1"/>
                          </a:solidFill>
                          <a:latin typeface="+mn-lt"/>
                          <a:ea typeface="+mn-ea"/>
                          <a:cs typeface="+mn-cs"/>
                        </a:rPr>
                        <a:t>5</a:t>
                      </a:r>
                    </a:p>
                  </a:txBody>
                  <a:tcPr marL="12700" marR="12700" marT="12700" marB="0" anchor="b"/>
                </a:tc>
                <a:tc>
                  <a:txBody>
                    <a:bodyPr/>
                    <a:lstStyle/>
                    <a:p>
                      <a:pPr algn="ctr" fontAlgn="b"/>
                      <a:r>
                        <a:rPr lang="pt-BR" sz="1800" kern="1200" dirty="0" err="1">
                          <a:solidFill>
                            <a:schemeClr val="dk1"/>
                          </a:solidFill>
                          <a:latin typeface="+mn-lt"/>
                          <a:ea typeface="+mn-ea"/>
                          <a:cs typeface="+mn-cs"/>
                        </a:rPr>
                        <a:t>Refri</a:t>
                      </a:r>
                      <a:r>
                        <a:rPr lang="pt-BR" sz="1800" kern="1200" dirty="0">
                          <a:solidFill>
                            <a:schemeClr val="dk1"/>
                          </a:solidFill>
                          <a:latin typeface="+mn-lt"/>
                          <a:ea typeface="+mn-ea"/>
                          <a:cs typeface="+mn-cs"/>
                        </a:rPr>
                        <a:t>, Fralda, Leite</a:t>
                      </a:r>
                    </a:p>
                  </a:txBody>
                  <a:tcPr marL="12700" marR="12700" marT="12700" marB="0" anchor="b"/>
                </a:tc>
                <a:extLst>
                  <a:ext uri="{0D108BD9-81ED-4DB2-BD59-A6C34878D82A}">
                    <a16:rowId xmlns:a16="http://schemas.microsoft.com/office/drawing/2014/main" val="10005"/>
                  </a:ext>
                </a:extLst>
              </a:tr>
            </a:tbl>
          </a:graphicData>
        </a:graphic>
      </p:graphicFrame>
      <p:sp>
        <p:nvSpPr>
          <p:cNvPr id="16" name="CaixaDeTexto 15"/>
          <p:cNvSpPr txBox="1"/>
          <p:nvPr/>
        </p:nvSpPr>
        <p:spPr>
          <a:xfrm>
            <a:off x="6574340" y="2262716"/>
            <a:ext cx="3541210" cy="523220"/>
          </a:xfrm>
          <a:prstGeom prst="rect">
            <a:avLst/>
          </a:prstGeom>
          <a:noFill/>
        </p:spPr>
        <p:txBody>
          <a:bodyPr wrap="square" rtlCol="0">
            <a:spAutoFit/>
          </a:bodyPr>
          <a:lstStyle/>
          <a:p>
            <a:r>
              <a:rPr lang="pt-BR" sz="2800" b="1" dirty="0">
                <a:solidFill>
                  <a:srgbClr val="FF0000"/>
                </a:solidFill>
              </a:rPr>
              <a:t>Regras Descobertas</a:t>
            </a:r>
          </a:p>
        </p:txBody>
      </p:sp>
      <p:sp>
        <p:nvSpPr>
          <p:cNvPr id="2" name="CaixaDeTexto 1"/>
          <p:cNvSpPr txBox="1"/>
          <p:nvPr/>
        </p:nvSpPr>
        <p:spPr>
          <a:xfrm>
            <a:off x="5469440" y="2785936"/>
            <a:ext cx="6452049" cy="2523768"/>
          </a:xfrm>
          <a:prstGeom prst="rect">
            <a:avLst/>
          </a:prstGeom>
          <a:noFill/>
        </p:spPr>
        <p:txBody>
          <a:bodyPr wrap="square" rtlCol="0">
            <a:spAutoFit/>
          </a:bodyPr>
          <a:lstStyle/>
          <a:p>
            <a:pPr marL="342900" indent="-342900">
              <a:buAutoNum type="arabicParenR"/>
            </a:pPr>
            <a:r>
              <a:rPr lang="pt-BR" sz="2800" dirty="0"/>
              <a:t>Quem compra </a:t>
            </a:r>
            <a:r>
              <a:rPr lang="pt-BR" sz="2800" b="1" dirty="0" err="1">
                <a:solidFill>
                  <a:srgbClr val="FF0000"/>
                </a:solidFill>
              </a:rPr>
              <a:t>Refri</a:t>
            </a:r>
            <a:r>
              <a:rPr lang="pt-BR" sz="2800" dirty="0"/>
              <a:t>, provavelmente compra </a:t>
            </a:r>
            <a:r>
              <a:rPr lang="pt-BR" sz="2800" b="1" dirty="0">
                <a:solidFill>
                  <a:srgbClr val="FF0000"/>
                </a:solidFill>
              </a:rPr>
              <a:t>Leite</a:t>
            </a:r>
          </a:p>
          <a:p>
            <a:pPr marL="342900" indent="-342900">
              <a:buAutoNum type="arabicParenR"/>
            </a:pPr>
            <a:endParaRPr lang="pt-BR" sz="2800" dirty="0"/>
          </a:p>
          <a:p>
            <a:pPr marL="342900" indent="-342900">
              <a:buAutoNum type="arabicParenR"/>
            </a:pPr>
            <a:r>
              <a:rPr lang="pt-BR" sz="2800" dirty="0"/>
              <a:t>Quem compra </a:t>
            </a:r>
            <a:r>
              <a:rPr lang="pt-BR" sz="2800" b="1" dirty="0">
                <a:solidFill>
                  <a:srgbClr val="FF0000"/>
                </a:solidFill>
              </a:rPr>
              <a:t>Cerveja</a:t>
            </a:r>
            <a:r>
              <a:rPr lang="pt-BR" sz="2800" dirty="0"/>
              <a:t> provavelmente compra </a:t>
            </a:r>
            <a:r>
              <a:rPr lang="pt-BR" sz="2800" b="1" dirty="0">
                <a:solidFill>
                  <a:srgbClr val="FF0000"/>
                </a:solidFill>
              </a:rPr>
              <a:t>Fralda e  Leite</a:t>
            </a:r>
            <a:endParaRPr lang="pt-BR" sz="2800" dirty="0"/>
          </a:p>
          <a:p>
            <a:endParaRPr lang="pt-BR" dirty="0"/>
          </a:p>
        </p:txBody>
      </p:sp>
    </p:spTree>
    <p:extLst>
      <p:ext uri="{BB962C8B-B14F-4D97-AF65-F5344CB8AC3E}">
        <p14:creationId xmlns:p14="http://schemas.microsoft.com/office/powerpoint/2010/main" val="13377369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a:t>
            </a:r>
            <a:r>
              <a:rPr lang="pt-BR">
                <a:solidFill>
                  <a:schemeClr val="bg1"/>
                </a:solidFill>
              </a:rPr>
              <a:t>– Técnicas</a:t>
            </a:r>
            <a:endParaRPr lang="pt-BR" dirty="0">
              <a:solidFill>
                <a:schemeClr val="bg1"/>
              </a:solidFill>
            </a:endParaRP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2800" dirty="0">
                <a:solidFill>
                  <a:schemeClr val="tx1"/>
                </a:solidFill>
              </a:rPr>
              <a:t>Para a realização das Tarefas de Mineração de Dados, diversas técnicas podem ser utilizadas. As principais que serão abordadas são:</a:t>
            </a:r>
          </a:p>
          <a:p>
            <a:endParaRPr lang="pt-BR" sz="2800" dirty="0">
              <a:solidFill>
                <a:schemeClr val="tx1"/>
              </a:solidFill>
            </a:endParaRPr>
          </a:p>
          <a:p>
            <a:pPr marL="514350" indent="-514350">
              <a:buFontTx/>
              <a:buAutoNum type="arabicParenR"/>
            </a:pPr>
            <a:r>
              <a:rPr lang="pt-BR" sz="2800" dirty="0">
                <a:solidFill>
                  <a:schemeClr val="tx1"/>
                </a:solidFill>
              </a:rPr>
              <a:t>KNN</a:t>
            </a:r>
          </a:p>
          <a:p>
            <a:pPr marL="514350" indent="-514350">
              <a:buAutoNum type="arabicParenR"/>
            </a:pPr>
            <a:r>
              <a:rPr lang="pt-BR" sz="2800" dirty="0">
                <a:solidFill>
                  <a:schemeClr val="tx1"/>
                </a:solidFill>
              </a:rPr>
              <a:t>Redes Neurais</a:t>
            </a:r>
          </a:p>
          <a:p>
            <a:pPr marL="514350" indent="-514350">
              <a:buAutoNum type="arabicParenR"/>
            </a:pPr>
            <a:r>
              <a:rPr lang="pt-BR" sz="2800" dirty="0">
                <a:solidFill>
                  <a:schemeClr val="tx1"/>
                </a:solidFill>
              </a:rPr>
              <a:t>SVM</a:t>
            </a:r>
          </a:p>
          <a:p>
            <a:pPr marL="514350" indent="-514350">
              <a:buAutoNum type="arabicParenR"/>
            </a:pPr>
            <a:r>
              <a:rPr lang="pt-BR" sz="2800" dirty="0" err="1">
                <a:solidFill>
                  <a:schemeClr val="tx1"/>
                </a:solidFill>
              </a:rPr>
              <a:t>Random</a:t>
            </a:r>
            <a:r>
              <a:rPr lang="pt-BR" sz="2800" dirty="0">
                <a:solidFill>
                  <a:schemeClr val="tx1"/>
                </a:solidFill>
              </a:rPr>
              <a:t> Forest</a:t>
            </a:r>
          </a:p>
          <a:p>
            <a:pPr marL="514350" indent="-514350">
              <a:buAutoNum type="arabicParenR"/>
            </a:pPr>
            <a:r>
              <a:rPr lang="pt-BR" sz="2800" dirty="0" err="1">
                <a:solidFill>
                  <a:schemeClr val="tx1"/>
                </a:solidFill>
              </a:rPr>
              <a:t>K-Means</a:t>
            </a:r>
            <a:endParaRPr lang="pt-BR" sz="2800" dirty="0">
              <a:solidFill>
                <a:schemeClr val="tx1"/>
              </a:solidFill>
            </a:endParaRPr>
          </a:p>
          <a:p>
            <a:pPr marL="514350" indent="-514350">
              <a:buAutoNum type="arabicParenR"/>
            </a:pPr>
            <a:r>
              <a:rPr lang="pt-BR" sz="2800" dirty="0" err="1">
                <a:solidFill>
                  <a:schemeClr val="tx1"/>
                </a:solidFill>
              </a:rPr>
              <a:t>Apriori</a:t>
            </a:r>
            <a:endParaRPr lang="pt-BR" sz="2800" dirty="0">
              <a:solidFill>
                <a:schemeClr val="tx1"/>
              </a:solidFill>
            </a:endParaRPr>
          </a:p>
          <a:p>
            <a:pPr marL="514350" indent="-514350">
              <a:buAutoNum type="arabicParenR"/>
            </a:pPr>
            <a:r>
              <a:rPr lang="pt-BR" sz="2800" dirty="0" err="1">
                <a:solidFill>
                  <a:schemeClr val="tx1"/>
                </a:solidFill>
              </a:rPr>
              <a:t>Q</a:t>
            </a:r>
            <a:r>
              <a:rPr lang="pt-BR" sz="2800" dirty="0">
                <a:solidFill>
                  <a:schemeClr val="tx1"/>
                </a:solidFill>
              </a:rPr>
              <a:t>-Learning</a:t>
            </a:r>
          </a:p>
        </p:txBody>
      </p:sp>
    </p:spTree>
    <p:extLst>
      <p:ext uri="{BB962C8B-B14F-4D97-AF65-F5344CB8AC3E}">
        <p14:creationId xmlns:p14="http://schemas.microsoft.com/office/powerpoint/2010/main" val="19908226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Data Mining </a:t>
            </a:r>
            <a:r>
              <a:rPr lang="pt-BR">
                <a:solidFill>
                  <a:schemeClr val="bg1"/>
                </a:solidFill>
              </a:rPr>
              <a:t>– Técnicas</a:t>
            </a:r>
            <a:endParaRPr lang="pt-BR" dirty="0">
              <a:solidFill>
                <a:schemeClr val="bg1"/>
              </a:solidFill>
            </a:endParaRP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Alternativo 99"/>
          <p:cNvSpPr/>
          <p:nvPr/>
        </p:nvSpPr>
        <p:spPr>
          <a:xfrm>
            <a:off x="122663" y="1114166"/>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3600" dirty="0">
                <a:solidFill>
                  <a:srgbClr val="FF0000"/>
                </a:solidFill>
              </a:rPr>
              <a:t>Tarefas </a:t>
            </a:r>
            <a:r>
              <a:rPr lang="pt-BR" sz="3600" dirty="0" err="1">
                <a:solidFill>
                  <a:srgbClr val="FF0000"/>
                </a:solidFill>
              </a:rPr>
              <a:t>X</a:t>
            </a:r>
            <a:r>
              <a:rPr lang="pt-BR" sz="3600" dirty="0">
                <a:solidFill>
                  <a:srgbClr val="FF0000"/>
                </a:solidFill>
              </a:rPr>
              <a:t> Técnicas</a:t>
            </a:r>
          </a:p>
        </p:txBody>
      </p:sp>
      <p:graphicFrame>
        <p:nvGraphicFramePr>
          <p:cNvPr id="15" name="Tabela 14"/>
          <p:cNvGraphicFramePr>
            <a:graphicFrameLocks noGrp="1"/>
          </p:cNvGraphicFramePr>
          <p:nvPr>
            <p:extLst>
              <p:ext uri="{D42A27DB-BD31-4B8C-83A1-F6EECF244321}">
                <p14:modId xmlns:p14="http://schemas.microsoft.com/office/powerpoint/2010/main" val="117338428"/>
              </p:ext>
            </p:extLst>
          </p:nvPr>
        </p:nvGraphicFramePr>
        <p:xfrm>
          <a:off x="504607" y="2019520"/>
          <a:ext cx="10549092" cy="3485064"/>
        </p:xfrm>
        <a:graphic>
          <a:graphicData uri="http://schemas.openxmlformats.org/drawingml/2006/table">
            <a:tbl>
              <a:tblPr firstRow="1" bandRow="1">
                <a:tableStyleId>{5C22544A-7EE6-4342-B048-85BDC9FD1C3A}</a:tableStyleId>
              </a:tblPr>
              <a:tblGrid>
                <a:gridCol w="2005521">
                  <a:extLst>
                    <a:ext uri="{9D8B030D-6E8A-4147-A177-3AD203B41FA5}">
                      <a16:colId xmlns:a16="http://schemas.microsoft.com/office/drawing/2014/main" val="20000"/>
                    </a:ext>
                  </a:extLst>
                </a:gridCol>
                <a:gridCol w="1780016">
                  <a:extLst>
                    <a:ext uri="{9D8B030D-6E8A-4147-A177-3AD203B41FA5}">
                      <a16:colId xmlns:a16="http://schemas.microsoft.com/office/drawing/2014/main" val="20001"/>
                    </a:ext>
                  </a:extLst>
                </a:gridCol>
                <a:gridCol w="1598523">
                  <a:extLst>
                    <a:ext uri="{9D8B030D-6E8A-4147-A177-3AD203B41FA5}">
                      <a16:colId xmlns:a16="http://schemas.microsoft.com/office/drawing/2014/main" val="20002"/>
                    </a:ext>
                  </a:extLst>
                </a:gridCol>
                <a:gridCol w="1994726">
                  <a:extLst>
                    <a:ext uri="{9D8B030D-6E8A-4147-A177-3AD203B41FA5}">
                      <a16:colId xmlns:a16="http://schemas.microsoft.com/office/drawing/2014/main" val="20003"/>
                    </a:ext>
                  </a:extLst>
                </a:gridCol>
                <a:gridCol w="1585153">
                  <a:extLst>
                    <a:ext uri="{9D8B030D-6E8A-4147-A177-3AD203B41FA5}">
                      <a16:colId xmlns:a16="http://schemas.microsoft.com/office/drawing/2014/main" val="20004"/>
                    </a:ext>
                  </a:extLst>
                </a:gridCol>
                <a:gridCol w="1585153">
                  <a:extLst>
                    <a:ext uri="{9D8B030D-6E8A-4147-A177-3AD203B41FA5}">
                      <a16:colId xmlns:a16="http://schemas.microsoft.com/office/drawing/2014/main" val="1829172768"/>
                    </a:ext>
                  </a:extLst>
                </a:gridCol>
              </a:tblGrid>
              <a:tr h="432552">
                <a:tc>
                  <a:txBody>
                    <a:bodyPr/>
                    <a:lstStyle/>
                    <a:p>
                      <a:endParaRPr lang="pt-BR" sz="2400" dirty="0"/>
                    </a:p>
                  </a:txBody>
                  <a:tcPr/>
                </a:tc>
                <a:tc>
                  <a:txBody>
                    <a:bodyPr/>
                    <a:lstStyle/>
                    <a:p>
                      <a:pPr algn="l"/>
                      <a:r>
                        <a:rPr lang="pt-BR" sz="2400" dirty="0">
                          <a:solidFill>
                            <a:srgbClr val="FFC000"/>
                          </a:solidFill>
                        </a:rPr>
                        <a:t>Classificação</a:t>
                      </a:r>
                    </a:p>
                  </a:txBody>
                  <a:tcPr/>
                </a:tc>
                <a:tc>
                  <a:txBody>
                    <a:bodyPr/>
                    <a:lstStyle/>
                    <a:p>
                      <a:pPr algn="ctr"/>
                      <a:r>
                        <a:rPr lang="pt-BR" sz="2400" dirty="0">
                          <a:solidFill>
                            <a:srgbClr val="FFC000"/>
                          </a:solidFill>
                        </a:rPr>
                        <a:t>Regressão</a:t>
                      </a:r>
                    </a:p>
                  </a:txBody>
                  <a:tcPr/>
                </a:tc>
                <a:tc>
                  <a:txBody>
                    <a:bodyPr/>
                    <a:lstStyle/>
                    <a:p>
                      <a:pPr algn="r"/>
                      <a:r>
                        <a:rPr lang="pt-BR" sz="2400" dirty="0">
                          <a:solidFill>
                            <a:srgbClr val="FFC000"/>
                          </a:solidFill>
                        </a:rPr>
                        <a:t>Agrupamento</a:t>
                      </a:r>
                    </a:p>
                  </a:txBody>
                  <a:tcPr/>
                </a:tc>
                <a:tc>
                  <a:txBody>
                    <a:bodyPr/>
                    <a:lstStyle/>
                    <a:p>
                      <a:pPr algn="ctr"/>
                      <a:r>
                        <a:rPr lang="pt-BR" sz="2400" dirty="0">
                          <a:solidFill>
                            <a:srgbClr val="FFC000"/>
                          </a:solidFill>
                        </a:rPr>
                        <a:t>Associação</a:t>
                      </a:r>
                    </a:p>
                  </a:txBody>
                  <a:tcPr/>
                </a:tc>
                <a:tc>
                  <a:txBody>
                    <a:bodyPr/>
                    <a:lstStyle/>
                    <a:p>
                      <a:pPr algn="ctr"/>
                      <a:r>
                        <a:rPr lang="pt-BR" sz="2400" dirty="0">
                          <a:solidFill>
                            <a:srgbClr val="FFC000"/>
                          </a:solidFill>
                        </a:rPr>
                        <a:t>Reforço</a:t>
                      </a:r>
                    </a:p>
                  </a:txBody>
                  <a:tcPr/>
                </a:tc>
                <a:extLst>
                  <a:ext uri="{0D108BD9-81ED-4DB2-BD59-A6C34878D82A}">
                    <a16:rowId xmlns:a16="http://schemas.microsoft.com/office/drawing/2014/main" val="10000"/>
                  </a:ext>
                </a:extLst>
              </a:tr>
              <a:tr h="43255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pt-BR" sz="2400" b="1" kern="1200" dirty="0">
                          <a:solidFill>
                            <a:srgbClr val="00B050"/>
                          </a:solidFill>
                          <a:latin typeface="+mn-lt"/>
                          <a:ea typeface="+mn-ea"/>
                          <a:cs typeface="+mn-cs"/>
                        </a:rPr>
                        <a:t>Redes Neurais</a:t>
                      </a:r>
                    </a:p>
                  </a:txBody>
                  <a:tcPr marL="12700" marR="12700" marT="12700" marB="0" anchor="b"/>
                </a:tc>
                <a:tc>
                  <a:txBody>
                    <a:bodyPr/>
                    <a:lstStyle/>
                    <a:p>
                      <a:pPr algn="ctr" fontAlgn="b"/>
                      <a:r>
                        <a:rPr lang="pt-BR" sz="2400" kern="1200" dirty="0" err="1">
                          <a:solidFill>
                            <a:schemeClr val="dk1"/>
                          </a:solidFill>
                          <a:latin typeface="+mn-lt"/>
                          <a:ea typeface="+mn-ea"/>
                          <a:cs typeface="+mn-cs"/>
                        </a:rPr>
                        <a:t>X</a:t>
                      </a:r>
                      <a:endParaRPr lang="pt-BR" sz="2400" kern="1200" dirty="0">
                        <a:solidFill>
                          <a:schemeClr val="dk1"/>
                        </a:solidFill>
                        <a:latin typeface="+mn-lt"/>
                        <a:ea typeface="+mn-ea"/>
                        <a:cs typeface="+mn-cs"/>
                      </a:endParaRPr>
                    </a:p>
                  </a:txBody>
                  <a:tcPr marL="12700" marR="12700" marT="12700" marB="0" anchor="b"/>
                </a:tc>
                <a:tc>
                  <a:txBody>
                    <a:bodyPr/>
                    <a:lstStyle/>
                    <a:p>
                      <a:pPr algn="ctr"/>
                      <a:r>
                        <a:rPr lang="pt-BR" sz="2400" dirty="0" err="1"/>
                        <a:t>X</a:t>
                      </a:r>
                      <a:endParaRPr lang="pt-BR" sz="2400" dirty="0"/>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extLst>
                  <a:ext uri="{0D108BD9-81ED-4DB2-BD59-A6C34878D82A}">
                    <a16:rowId xmlns:a16="http://schemas.microsoft.com/office/drawing/2014/main" val="10001"/>
                  </a:ext>
                </a:extLst>
              </a:tr>
              <a:tr h="432552">
                <a:tc>
                  <a:txBody>
                    <a:bodyPr/>
                    <a:lstStyle/>
                    <a:p>
                      <a:pPr algn="l" fontAlgn="b"/>
                      <a:r>
                        <a:rPr lang="pt-BR" sz="2400" b="1" kern="1200" dirty="0">
                          <a:solidFill>
                            <a:srgbClr val="00B050"/>
                          </a:solidFill>
                          <a:latin typeface="+mn-lt"/>
                          <a:ea typeface="+mn-ea"/>
                          <a:cs typeface="+mn-cs"/>
                        </a:rPr>
                        <a:t>K-NN</a:t>
                      </a:r>
                    </a:p>
                  </a:txBody>
                  <a:tcPr marL="12700" marR="12700" marT="12700" marB="0" anchor="b"/>
                </a:tc>
                <a:tc>
                  <a:txBody>
                    <a:bodyPr/>
                    <a:lstStyle/>
                    <a:p>
                      <a:pPr algn="ctr" fontAlgn="b"/>
                      <a:r>
                        <a:rPr lang="pt-BR" sz="2400" kern="1200" dirty="0" err="1">
                          <a:solidFill>
                            <a:schemeClr val="dk1"/>
                          </a:solidFill>
                          <a:latin typeface="+mn-lt"/>
                          <a:ea typeface="+mn-ea"/>
                          <a:cs typeface="+mn-cs"/>
                        </a:rPr>
                        <a:t>X</a:t>
                      </a:r>
                      <a:endParaRPr lang="pt-BR" sz="2400" kern="1200" dirty="0">
                        <a:solidFill>
                          <a:schemeClr val="dk1"/>
                        </a:solidFill>
                        <a:latin typeface="+mn-lt"/>
                        <a:ea typeface="+mn-ea"/>
                        <a:cs typeface="+mn-cs"/>
                      </a:endParaRPr>
                    </a:p>
                  </a:txBody>
                  <a:tcPr marL="12700" marR="12700" marT="12700" marB="0" anchor="b"/>
                </a:tc>
                <a:tc>
                  <a:txBody>
                    <a:bodyPr/>
                    <a:lstStyle/>
                    <a:p>
                      <a:pPr algn="ctr"/>
                      <a:r>
                        <a:rPr lang="pt-BR" sz="2400" dirty="0" err="1"/>
                        <a:t>X</a:t>
                      </a:r>
                      <a:endParaRPr lang="pt-BR" sz="2400" dirty="0"/>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extLst>
                  <a:ext uri="{0D108BD9-81ED-4DB2-BD59-A6C34878D82A}">
                    <a16:rowId xmlns:a16="http://schemas.microsoft.com/office/drawing/2014/main" val="10002"/>
                  </a:ext>
                </a:extLst>
              </a:tr>
              <a:tr h="432552">
                <a:tc>
                  <a:txBody>
                    <a:bodyPr/>
                    <a:lstStyle/>
                    <a:p>
                      <a:pPr algn="l" fontAlgn="b"/>
                      <a:r>
                        <a:rPr lang="pt-BR" sz="2400" b="1" kern="1200" dirty="0">
                          <a:solidFill>
                            <a:srgbClr val="00B050"/>
                          </a:solidFill>
                          <a:latin typeface="+mn-lt"/>
                          <a:ea typeface="+mn-ea"/>
                          <a:cs typeface="+mn-cs"/>
                        </a:rPr>
                        <a:t>SVM</a:t>
                      </a:r>
                    </a:p>
                  </a:txBody>
                  <a:tcPr marL="12700" marR="12700" marT="12700" marB="0" anchor="b"/>
                </a:tc>
                <a:tc>
                  <a:txBody>
                    <a:bodyPr/>
                    <a:lstStyle/>
                    <a:p>
                      <a:pPr algn="ctr" fontAlgn="b"/>
                      <a:r>
                        <a:rPr lang="pt-BR" sz="2400" kern="1200" dirty="0" err="1">
                          <a:solidFill>
                            <a:schemeClr val="dk1"/>
                          </a:solidFill>
                          <a:latin typeface="+mn-lt"/>
                          <a:ea typeface="+mn-ea"/>
                          <a:cs typeface="+mn-cs"/>
                        </a:rPr>
                        <a:t>X</a:t>
                      </a:r>
                      <a:endParaRPr lang="pt-BR" sz="2400" kern="1200" dirty="0">
                        <a:solidFill>
                          <a:schemeClr val="dk1"/>
                        </a:solidFill>
                        <a:latin typeface="+mn-lt"/>
                        <a:ea typeface="+mn-ea"/>
                        <a:cs typeface="+mn-cs"/>
                      </a:endParaRPr>
                    </a:p>
                  </a:txBody>
                  <a:tcPr marL="12700" marR="12700" marT="12700" marB="0" anchor="b"/>
                </a:tc>
                <a:tc>
                  <a:txBody>
                    <a:bodyPr/>
                    <a:lstStyle/>
                    <a:p>
                      <a:pPr algn="ctr"/>
                      <a:r>
                        <a:rPr lang="pt-BR" sz="2400" dirty="0" err="1"/>
                        <a:t>X</a:t>
                      </a:r>
                      <a:endParaRPr lang="pt-BR" sz="2400" dirty="0"/>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extLst>
                  <a:ext uri="{0D108BD9-81ED-4DB2-BD59-A6C34878D82A}">
                    <a16:rowId xmlns:a16="http://schemas.microsoft.com/office/drawing/2014/main" val="10003"/>
                  </a:ext>
                </a:extLst>
              </a:tr>
              <a:tr h="432552">
                <a:tc>
                  <a:txBody>
                    <a:bodyPr/>
                    <a:lstStyle/>
                    <a:p>
                      <a:pPr algn="l" fontAlgn="b"/>
                      <a:r>
                        <a:rPr lang="pt-BR" sz="2400" b="1" kern="1200" dirty="0" err="1">
                          <a:solidFill>
                            <a:srgbClr val="00B050"/>
                          </a:solidFill>
                          <a:latin typeface="+mn-lt"/>
                          <a:ea typeface="+mn-ea"/>
                          <a:cs typeface="+mn-cs"/>
                        </a:rPr>
                        <a:t>Random</a:t>
                      </a:r>
                      <a:r>
                        <a:rPr lang="pt-BR" sz="2400" b="1" kern="1200" dirty="0">
                          <a:solidFill>
                            <a:srgbClr val="00B050"/>
                          </a:solidFill>
                          <a:latin typeface="+mn-lt"/>
                          <a:ea typeface="+mn-ea"/>
                          <a:cs typeface="+mn-cs"/>
                        </a:rPr>
                        <a:t> Forest</a:t>
                      </a:r>
                    </a:p>
                  </a:txBody>
                  <a:tcPr marL="12700" marR="12700" marT="12700" marB="0" anchor="b"/>
                </a:tc>
                <a:tc>
                  <a:txBody>
                    <a:bodyPr/>
                    <a:lstStyle/>
                    <a:p>
                      <a:pPr algn="ctr" fontAlgn="b"/>
                      <a:r>
                        <a:rPr lang="pt-BR" sz="2400" kern="1200" dirty="0" err="1">
                          <a:solidFill>
                            <a:schemeClr val="dk1"/>
                          </a:solidFill>
                          <a:latin typeface="+mn-lt"/>
                          <a:ea typeface="+mn-ea"/>
                          <a:cs typeface="+mn-cs"/>
                        </a:rPr>
                        <a:t>X</a:t>
                      </a:r>
                      <a:endParaRPr lang="pt-BR" sz="2400" kern="1200" dirty="0">
                        <a:solidFill>
                          <a:schemeClr val="dk1"/>
                        </a:solidFill>
                        <a:latin typeface="+mn-lt"/>
                        <a:ea typeface="+mn-ea"/>
                        <a:cs typeface="+mn-cs"/>
                      </a:endParaRPr>
                    </a:p>
                  </a:txBody>
                  <a:tcPr marL="12700" marR="12700" marT="12700" marB="0" anchor="b"/>
                </a:tc>
                <a:tc>
                  <a:txBody>
                    <a:bodyPr/>
                    <a:lstStyle/>
                    <a:p>
                      <a:pPr algn="ctr"/>
                      <a:r>
                        <a:rPr lang="pt-BR" sz="2400" dirty="0" err="1"/>
                        <a:t>X</a:t>
                      </a:r>
                      <a:endParaRPr lang="pt-BR" sz="2400" dirty="0"/>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extLst>
                  <a:ext uri="{0D108BD9-81ED-4DB2-BD59-A6C34878D82A}">
                    <a16:rowId xmlns:a16="http://schemas.microsoft.com/office/drawing/2014/main" val="10005"/>
                  </a:ext>
                </a:extLst>
              </a:tr>
              <a:tr h="432552">
                <a:tc>
                  <a:txBody>
                    <a:bodyPr/>
                    <a:lstStyle/>
                    <a:p>
                      <a:pPr algn="l" fontAlgn="b"/>
                      <a:r>
                        <a:rPr lang="pt-BR" sz="2400" b="1" kern="1200" dirty="0" err="1">
                          <a:solidFill>
                            <a:srgbClr val="00B050"/>
                          </a:solidFill>
                          <a:latin typeface="+mn-lt"/>
                          <a:ea typeface="+mn-ea"/>
                          <a:cs typeface="+mn-cs"/>
                        </a:rPr>
                        <a:t>K-Means</a:t>
                      </a:r>
                      <a:endParaRPr lang="pt-BR" sz="2400" b="1" kern="1200" dirty="0">
                        <a:solidFill>
                          <a:srgbClr val="00B050"/>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a:endParaRPr lang="pt-BR" sz="2400" dirty="0"/>
                    </a:p>
                  </a:txBody>
                  <a:tcPr marL="12700" marR="12700" marT="12700" marB="0" anchor="b"/>
                </a:tc>
                <a:tc>
                  <a:txBody>
                    <a:bodyPr/>
                    <a:lstStyle/>
                    <a:p>
                      <a:pPr algn="ctr" fontAlgn="b"/>
                      <a:r>
                        <a:rPr lang="pt-BR" sz="2400" kern="1200" dirty="0" err="1">
                          <a:solidFill>
                            <a:schemeClr val="dk1"/>
                          </a:solidFill>
                          <a:latin typeface="+mn-lt"/>
                          <a:ea typeface="+mn-ea"/>
                          <a:cs typeface="+mn-cs"/>
                        </a:rPr>
                        <a:t>X</a:t>
                      </a:r>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extLst>
                  <a:ext uri="{0D108BD9-81ED-4DB2-BD59-A6C34878D82A}">
                    <a16:rowId xmlns:a16="http://schemas.microsoft.com/office/drawing/2014/main" val="10008"/>
                  </a:ext>
                </a:extLst>
              </a:tr>
              <a:tr h="432552">
                <a:tc>
                  <a:txBody>
                    <a:bodyPr/>
                    <a:lstStyle/>
                    <a:p>
                      <a:pPr algn="l" fontAlgn="b"/>
                      <a:r>
                        <a:rPr lang="pt-BR" sz="2400" b="1" kern="1200" dirty="0" err="1">
                          <a:solidFill>
                            <a:srgbClr val="00B050"/>
                          </a:solidFill>
                          <a:latin typeface="+mn-lt"/>
                          <a:ea typeface="+mn-ea"/>
                          <a:cs typeface="+mn-cs"/>
                        </a:rPr>
                        <a:t>Apriori</a:t>
                      </a:r>
                      <a:endParaRPr lang="pt-BR" sz="2400" b="1" kern="1200" dirty="0">
                        <a:solidFill>
                          <a:srgbClr val="00B050"/>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a:endParaRPr lang="pt-BR" sz="2400" dirty="0"/>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r>
                        <a:rPr lang="pt-BR" sz="2400" kern="1200" dirty="0" err="1">
                          <a:solidFill>
                            <a:schemeClr val="dk1"/>
                          </a:solidFill>
                          <a:latin typeface="+mn-lt"/>
                          <a:ea typeface="+mn-ea"/>
                          <a:cs typeface="+mn-cs"/>
                        </a:rPr>
                        <a:t>X</a:t>
                      </a:r>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extLst>
                  <a:ext uri="{0D108BD9-81ED-4DB2-BD59-A6C34878D82A}">
                    <a16:rowId xmlns:a16="http://schemas.microsoft.com/office/drawing/2014/main" val="10009"/>
                  </a:ext>
                </a:extLst>
              </a:tr>
              <a:tr h="432552">
                <a:tc>
                  <a:txBody>
                    <a:bodyPr/>
                    <a:lstStyle/>
                    <a:p>
                      <a:pPr algn="l" fontAlgn="b"/>
                      <a:r>
                        <a:rPr lang="pt-BR" sz="2400" b="1" kern="1200" dirty="0" err="1">
                          <a:solidFill>
                            <a:srgbClr val="00B050"/>
                          </a:solidFill>
                          <a:latin typeface="+mn-lt"/>
                          <a:ea typeface="+mn-ea"/>
                          <a:cs typeface="+mn-cs"/>
                        </a:rPr>
                        <a:t>Q</a:t>
                      </a:r>
                      <a:r>
                        <a:rPr lang="pt-BR" sz="2400" b="1" kern="1200" dirty="0">
                          <a:solidFill>
                            <a:srgbClr val="00B050"/>
                          </a:solidFill>
                          <a:latin typeface="+mn-lt"/>
                          <a:ea typeface="+mn-ea"/>
                          <a:cs typeface="+mn-cs"/>
                        </a:rPr>
                        <a:t>-Learning</a:t>
                      </a: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a:endParaRPr lang="pt-BR" sz="2400" dirty="0"/>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endParaRPr lang="pt-BR" sz="2400" kern="1200" dirty="0">
                        <a:solidFill>
                          <a:schemeClr val="dk1"/>
                        </a:solidFill>
                        <a:latin typeface="+mn-lt"/>
                        <a:ea typeface="+mn-ea"/>
                        <a:cs typeface="+mn-cs"/>
                      </a:endParaRPr>
                    </a:p>
                  </a:txBody>
                  <a:tcPr marL="12700" marR="12700" marT="12700" marB="0" anchor="b"/>
                </a:tc>
                <a:tc>
                  <a:txBody>
                    <a:bodyPr/>
                    <a:lstStyle/>
                    <a:p>
                      <a:pPr algn="ctr" fontAlgn="b"/>
                      <a:r>
                        <a:rPr lang="pt-BR" sz="2400" kern="1200" dirty="0" err="1">
                          <a:solidFill>
                            <a:schemeClr val="dk1"/>
                          </a:solidFill>
                          <a:latin typeface="+mn-lt"/>
                          <a:ea typeface="+mn-ea"/>
                          <a:cs typeface="+mn-cs"/>
                        </a:rPr>
                        <a:t>X</a:t>
                      </a:r>
                      <a:endParaRPr lang="pt-BR" sz="2400" kern="1200" dirty="0">
                        <a:solidFill>
                          <a:schemeClr val="dk1"/>
                        </a:solidFill>
                        <a:latin typeface="+mn-lt"/>
                        <a:ea typeface="+mn-ea"/>
                        <a:cs typeface="+mn-cs"/>
                      </a:endParaRPr>
                    </a:p>
                  </a:txBody>
                  <a:tcPr marL="12700" marR="12700" marT="12700" marB="0" anchor="b"/>
                </a:tc>
                <a:extLst>
                  <a:ext uri="{0D108BD9-81ED-4DB2-BD59-A6C34878D82A}">
                    <a16:rowId xmlns:a16="http://schemas.microsoft.com/office/drawing/2014/main" val="834464858"/>
                  </a:ext>
                </a:extLst>
              </a:tr>
            </a:tbl>
          </a:graphicData>
        </a:graphic>
      </p:graphicFrame>
    </p:spTree>
    <p:extLst>
      <p:ext uri="{BB962C8B-B14F-4D97-AF65-F5344CB8AC3E}">
        <p14:creationId xmlns:p14="http://schemas.microsoft.com/office/powerpoint/2010/main" val="20551453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a:hlinkClick r:id="" action="ppaction://noaction">
              <a:snd r:embed="rId4" name="chimes.wav"/>
            </a:hlinkClick>
          </p:cNvPr>
          <p:cNvSpPr/>
          <p:nvPr/>
        </p:nvSpPr>
        <p:spPr>
          <a:xfrm>
            <a:off x="302528" y="987414"/>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p:txBody>
      </p:sp>
      <p:sp>
        <p:nvSpPr>
          <p:cNvPr id="13" name="CaixaDeTexto 12">
            <a:extLst>
              <a:ext uri="{FF2B5EF4-FFF2-40B4-BE49-F238E27FC236}">
                <a16:creationId xmlns:a16="http://schemas.microsoft.com/office/drawing/2014/main" id="{22F75781-002D-584F-BCCF-DE65284B5E65}"/>
              </a:ext>
            </a:extLst>
          </p:cNvPr>
          <p:cNvSpPr txBox="1"/>
          <p:nvPr/>
        </p:nvSpPr>
        <p:spPr>
          <a:xfrm>
            <a:off x="557395" y="1173490"/>
            <a:ext cx="4551815" cy="461665"/>
          </a:xfrm>
          <a:prstGeom prst="rect">
            <a:avLst/>
          </a:prstGeom>
          <a:noFill/>
        </p:spPr>
        <p:txBody>
          <a:bodyPr wrap="square" rtlCol="0">
            <a:spAutoFit/>
          </a:bodyPr>
          <a:lstStyle/>
          <a:p>
            <a:r>
              <a:rPr lang="pt-BR" sz="2400" b="1" dirty="0">
                <a:solidFill>
                  <a:srgbClr val="FF0000"/>
                </a:solidFill>
              </a:rPr>
              <a:t>Uma Revolução nos dias de hoje</a:t>
            </a:r>
            <a:endParaRPr lang="pt-BR" sz="3600" b="1" dirty="0">
              <a:solidFill>
                <a:srgbClr val="FF0000"/>
              </a:solidFill>
            </a:endParaRPr>
          </a:p>
        </p:txBody>
      </p:sp>
      <p:sp>
        <p:nvSpPr>
          <p:cNvPr id="36" name="CaixaDeTexto 35">
            <a:hlinkClick r:id="" action="ppaction://noaction">
              <a:snd r:embed="rId4" name="chimes.wav"/>
            </a:hlinkClick>
            <a:extLst>
              <a:ext uri="{FF2B5EF4-FFF2-40B4-BE49-F238E27FC236}">
                <a16:creationId xmlns:a16="http://schemas.microsoft.com/office/drawing/2014/main" id="{CAF14134-4CB4-7F46-B94B-FF66CABB0EF0}"/>
              </a:ext>
            </a:extLst>
          </p:cNvPr>
          <p:cNvSpPr txBox="1"/>
          <p:nvPr/>
        </p:nvSpPr>
        <p:spPr>
          <a:xfrm>
            <a:off x="557395" y="2241756"/>
            <a:ext cx="7965728" cy="4247317"/>
          </a:xfrm>
          <a:prstGeom prst="rect">
            <a:avLst/>
          </a:prstGeom>
          <a:noFill/>
        </p:spPr>
        <p:txBody>
          <a:bodyPr wrap="square" rtlCol="0">
            <a:spAutoFit/>
          </a:bodyPr>
          <a:lstStyle/>
          <a:p>
            <a:r>
              <a:rPr lang="pt-BR" b="1" dirty="0"/>
              <a:t>Tarefas Mais “Triviais”</a:t>
            </a:r>
          </a:p>
          <a:p>
            <a:endParaRPr lang="pt-BR" dirty="0"/>
          </a:p>
          <a:p>
            <a:r>
              <a:rPr lang="pt-BR" dirty="0"/>
              <a:t>Predição de Faturamento</a:t>
            </a:r>
          </a:p>
          <a:p>
            <a:endParaRPr lang="pt-BR" dirty="0"/>
          </a:p>
          <a:p>
            <a:r>
              <a:rPr lang="pt-BR" dirty="0"/>
              <a:t>Sumarização de documentos</a:t>
            </a:r>
          </a:p>
          <a:p>
            <a:endParaRPr lang="pt-BR" dirty="0"/>
          </a:p>
          <a:p>
            <a:r>
              <a:rPr lang="pt-BR" dirty="0"/>
              <a:t>Análise de desempenho do Mercado Financeiro</a:t>
            </a:r>
          </a:p>
          <a:p>
            <a:endParaRPr lang="pt-BR" dirty="0"/>
          </a:p>
          <a:p>
            <a:r>
              <a:rPr lang="pt-BR" dirty="0"/>
              <a:t>Análise de perfil de clientes</a:t>
            </a:r>
          </a:p>
          <a:p>
            <a:endParaRPr lang="pt-BR" dirty="0"/>
          </a:p>
          <a:p>
            <a:r>
              <a:rPr lang="pt-BR" dirty="0"/>
              <a:t>Predição de estoque</a:t>
            </a:r>
          </a:p>
          <a:p>
            <a:endParaRPr lang="pt-BR" dirty="0"/>
          </a:p>
          <a:p>
            <a:r>
              <a:rPr lang="pt-BR" dirty="0"/>
              <a:t>Predição de madeira em florestas</a:t>
            </a:r>
          </a:p>
          <a:p>
            <a:endParaRPr lang="pt-BR" dirty="0"/>
          </a:p>
          <a:p>
            <a:r>
              <a:rPr lang="pt-BR" dirty="0"/>
              <a:t>Tratamento de imagens</a:t>
            </a:r>
          </a:p>
        </p:txBody>
      </p:sp>
      <p:grpSp>
        <p:nvGrpSpPr>
          <p:cNvPr id="10" name="Agrupar 9">
            <a:extLst>
              <a:ext uri="{FF2B5EF4-FFF2-40B4-BE49-F238E27FC236}">
                <a16:creationId xmlns:a16="http://schemas.microsoft.com/office/drawing/2014/main" id="{F507B6EC-87D4-1942-BE0E-C1256EA86ADA}"/>
              </a:ext>
            </a:extLst>
          </p:cNvPr>
          <p:cNvGrpSpPr/>
          <p:nvPr/>
        </p:nvGrpSpPr>
        <p:grpSpPr>
          <a:xfrm>
            <a:off x="8751775" y="46318"/>
            <a:ext cx="2482850" cy="623570"/>
            <a:chOff x="0" y="0"/>
            <a:chExt cx="2483283" cy="623744"/>
          </a:xfrm>
        </p:grpSpPr>
        <p:sp>
          <p:nvSpPr>
            <p:cNvPr id="12" name="Nuvem 11">
              <a:extLst>
                <a:ext uri="{FF2B5EF4-FFF2-40B4-BE49-F238E27FC236}">
                  <a16:creationId xmlns:a16="http://schemas.microsoft.com/office/drawing/2014/main" id="{2B53F518-FC8F-6C45-B0B0-E8618666DDCF}"/>
                </a:ext>
              </a:extLst>
            </p:cNvPr>
            <p:cNvSpPr/>
            <p:nvPr/>
          </p:nvSpPr>
          <p:spPr>
            <a:xfrm>
              <a:off x="0" y="0"/>
              <a:ext cx="1991444" cy="623744"/>
            </a:xfrm>
            <a:prstGeom prst="cloud">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4" name="Raio 13">
              <a:extLst>
                <a:ext uri="{FF2B5EF4-FFF2-40B4-BE49-F238E27FC236}">
                  <a16:creationId xmlns:a16="http://schemas.microsoft.com/office/drawing/2014/main" id="{35491E94-45B9-0D4E-A839-2D697B5D7369}"/>
                </a:ext>
              </a:extLst>
            </p:cNvPr>
            <p:cNvSpPr/>
            <p:nvPr/>
          </p:nvSpPr>
          <p:spPr>
            <a:xfrm>
              <a:off x="1869825" y="239253"/>
              <a:ext cx="613458" cy="216117"/>
            </a:xfrm>
            <a:prstGeom prst="lightningBol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dirty="0"/>
            </a:p>
          </p:txBody>
        </p:sp>
        <p:sp>
          <p:nvSpPr>
            <p:cNvPr id="15" name="CaixaDeTexto 5">
              <a:extLst>
                <a:ext uri="{FF2B5EF4-FFF2-40B4-BE49-F238E27FC236}">
                  <a16:creationId xmlns:a16="http://schemas.microsoft.com/office/drawing/2014/main" id="{396177CF-D04F-714A-88EF-D58B2C2FCE18}"/>
                </a:ext>
              </a:extLst>
            </p:cNvPr>
            <p:cNvSpPr txBox="1"/>
            <p:nvPr/>
          </p:nvSpPr>
          <p:spPr>
            <a:xfrm>
              <a:off x="214454" y="83835"/>
              <a:ext cx="1576007" cy="461665"/>
            </a:xfrm>
            <a:prstGeom prst="rect">
              <a:avLst/>
            </a:prstGeom>
            <a:noFill/>
          </p:spPr>
          <p:txBody>
            <a:bodyPr wrap="square" rtlCol="0">
              <a:spAutoFit/>
            </a:bodyPr>
            <a:lstStyle/>
            <a:p>
              <a:pPr algn="ctr">
                <a:spcAft>
                  <a:spcPts val="0"/>
                </a:spcAft>
              </a:pPr>
              <a:r>
                <a:rPr lang="pt-BR" sz="1200" b="1" kern="12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Preferia o professor da vinhetinha</a:t>
              </a:r>
              <a:endParaRPr lang="pt-BR" sz="1200" b="1" dirty="0">
                <a:solidFill>
                  <a:schemeClr val="bg1"/>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8199444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Linguagem </a:t>
            </a:r>
            <a:r>
              <a:rPr lang="pt-BR" dirty="0" err="1">
                <a:solidFill>
                  <a:schemeClr val="bg1"/>
                </a:solidFill>
              </a:rPr>
              <a:t>R</a:t>
            </a:r>
            <a:endParaRPr lang="pt-BR" dirty="0">
              <a:solidFill>
                <a:schemeClr val="bg1"/>
              </a:solidFill>
            </a:endParaRPr>
          </a:p>
        </p:txBody>
      </p:sp>
      <p:sp>
        <p:nvSpPr>
          <p:cNvPr id="10" name="Retângulo 10"/>
          <p:cNvSpPr/>
          <p:nvPr/>
        </p:nvSpPr>
        <p:spPr>
          <a:xfrm>
            <a:off x="0" y="975933"/>
            <a:ext cx="12192000" cy="58820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pt-BR"/>
          </a:p>
        </p:txBody>
      </p:sp>
      <p:sp>
        <p:nvSpPr>
          <p:cNvPr id="11" name="Rectangle 19"/>
          <p:cNvSpPr/>
          <p:nvPr/>
        </p:nvSpPr>
        <p:spPr>
          <a:xfrm rot="2700000">
            <a:off x="894088" y="1390829"/>
            <a:ext cx="233346" cy="233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endParaRPr lang="en-US"/>
          </a:p>
        </p:txBody>
      </p:sp>
      <p:sp>
        <p:nvSpPr>
          <p:cNvPr id="12" name="Retângulo 11"/>
          <p:cNvSpPr/>
          <p:nvPr/>
        </p:nvSpPr>
        <p:spPr>
          <a:xfrm>
            <a:off x="122663" y="1114166"/>
            <a:ext cx="11931805" cy="5621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luxograma: Processo Alternativo 99">
            <a:hlinkClick r:id="" action="ppaction://noaction">
              <a:snd r:embed="rId4" name="chimes.wav"/>
            </a:hlinkClick>
          </p:cNvPr>
          <p:cNvSpPr/>
          <p:nvPr/>
        </p:nvSpPr>
        <p:spPr>
          <a:xfrm>
            <a:off x="118949" y="1088148"/>
            <a:ext cx="11931805" cy="5621171"/>
          </a:xfrm>
          <a:prstGeom prst="flowChartAlternate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2800" dirty="0">
                <a:solidFill>
                  <a:schemeClr val="tx1"/>
                </a:solidFill>
              </a:rPr>
              <a:t>Linguagem de programação que, dentre outras coisas, possui algoritmos capazes de realizar de as principais tarefas de aprendizagem de máquina.</a:t>
            </a:r>
          </a:p>
          <a:p>
            <a:endParaRPr lang="pt-BR" sz="2800" dirty="0">
              <a:solidFill>
                <a:schemeClr val="tx1"/>
              </a:solidFill>
            </a:endParaRPr>
          </a:p>
          <a:p>
            <a:r>
              <a:rPr lang="pt-BR" sz="2800" dirty="0">
                <a:solidFill>
                  <a:schemeClr val="tx1"/>
                </a:solidFill>
              </a:rPr>
              <a:t>Para as práticas, iremos utilizar, em sua maioria, os algoritmos do pacote </a:t>
            </a:r>
            <a:r>
              <a:rPr lang="pt-BR" sz="2800" b="1" dirty="0" err="1">
                <a:solidFill>
                  <a:srgbClr val="FF0000"/>
                </a:solidFill>
              </a:rPr>
              <a:t>caret</a:t>
            </a:r>
            <a:r>
              <a:rPr lang="pt-BR" sz="2800" dirty="0">
                <a:solidFill>
                  <a:schemeClr val="tx1"/>
                </a:solidFill>
              </a:rPr>
              <a:t>.</a:t>
            </a:r>
          </a:p>
          <a:p>
            <a:endParaRPr lang="pt-BR" sz="2800" dirty="0">
              <a:solidFill>
                <a:schemeClr val="tx1"/>
              </a:solidFill>
            </a:endParaRPr>
          </a:p>
          <a:p>
            <a:r>
              <a:rPr lang="pt-BR" sz="2800" dirty="0">
                <a:solidFill>
                  <a:schemeClr val="tx1"/>
                </a:solidFill>
              </a:rPr>
              <a:t>Nesta disciplina, iremos usar o ambiente </a:t>
            </a:r>
            <a:r>
              <a:rPr lang="pt-BR" sz="2800" dirty="0" err="1">
                <a:solidFill>
                  <a:schemeClr val="tx1"/>
                </a:solidFill>
              </a:rPr>
              <a:t>RStudio</a:t>
            </a:r>
            <a:r>
              <a:rPr lang="pt-BR" sz="2800" dirty="0">
                <a:solidFill>
                  <a:schemeClr val="tx1"/>
                </a:solidFill>
              </a:rPr>
              <a:t>.</a:t>
            </a:r>
          </a:p>
        </p:txBody>
      </p:sp>
      <p:grpSp>
        <p:nvGrpSpPr>
          <p:cNvPr id="8" name="Agrupar 7">
            <a:extLst>
              <a:ext uri="{FF2B5EF4-FFF2-40B4-BE49-F238E27FC236}">
                <a16:creationId xmlns:a16="http://schemas.microsoft.com/office/drawing/2014/main" id="{4B1C08F7-36B0-224B-8F1B-BDCA805C91C2}"/>
              </a:ext>
            </a:extLst>
          </p:cNvPr>
          <p:cNvGrpSpPr/>
          <p:nvPr/>
        </p:nvGrpSpPr>
        <p:grpSpPr>
          <a:xfrm>
            <a:off x="8583147" y="83677"/>
            <a:ext cx="2482850" cy="623570"/>
            <a:chOff x="0" y="0"/>
            <a:chExt cx="2483283" cy="623744"/>
          </a:xfrm>
        </p:grpSpPr>
        <p:sp>
          <p:nvSpPr>
            <p:cNvPr id="13" name="Nuvem 12">
              <a:extLst>
                <a:ext uri="{FF2B5EF4-FFF2-40B4-BE49-F238E27FC236}">
                  <a16:creationId xmlns:a16="http://schemas.microsoft.com/office/drawing/2014/main" id="{D3AD36B2-E7D1-FB4F-9229-13A7696A7B27}"/>
                </a:ext>
              </a:extLst>
            </p:cNvPr>
            <p:cNvSpPr/>
            <p:nvPr/>
          </p:nvSpPr>
          <p:spPr>
            <a:xfrm>
              <a:off x="0" y="0"/>
              <a:ext cx="1991444" cy="623744"/>
            </a:xfrm>
            <a:prstGeom prst="cloud">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4" name="Raio 13">
              <a:extLst>
                <a:ext uri="{FF2B5EF4-FFF2-40B4-BE49-F238E27FC236}">
                  <a16:creationId xmlns:a16="http://schemas.microsoft.com/office/drawing/2014/main" id="{9AC6C809-B094-DA4B-94D8-4E1C9D588F2C}"/>
                </a:ext>
              </a:extLst>
            </p:cNvPr>
            <p:cNvSpPr/>
            <p:nvPr/>
          </p:nvSpPr>
          <p:spPr>
            <a:xfrm>
              <a:off x="1869825" y="239253"/>
              <a:ext cx="613458" cy="216117"/>
            </a:xfrm>
            <a:prstGeom prst="lightningBol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pt-BR"/>
            </a:p>
          </p:txBody>
        </p:sp>
        <p:sp>
          <p:nvSpPr>
            <p:cNvPr id="15" name="CaixaDeTexto 5">
              <a:extLst>
                <a:ext uri="{FF2B5EF4-FFF2-40B4-BE49-F238E27FC236}">
                  <a16:creationId xmlns:a16="http://schemas.microsoft.com/office/drawing/2014/main" id="{4DC76D61-23F2-2440-9FAC-1D5296E1453C}"/>
                </a:ext>
              </a:extLst>
            </p:cNvPr>
            <p:cNvSpPr txBox="1"/>
            <p:nvPr/>
          </p:nvSpPr>
          <p:spPr>
            <a:xfrm>
              <a:off x="214232" y="83620"/>
              <a:ext cx="1575435" cy="461794"/>
            </a:xfrm>
            <a:prstGeom prst="rect">
              <a:avLst/>
            </a:prstGeom>
            <a:noFill/>
          </p:spPr>
          <p:txBody>
            <a:bodyPr wrap="square" rtlCol="0">
              <a:spAutoFit/>
            </a:bodyPr>
            <a:lstStyle/>
            <a:p>
              <a:pPr algn="ctr">
                <a:spcAft>
                  <a:spcPts val="0"/>
                </a:spcAft>
              </a:pPr>
              <a:r>
                <a:rPr lang="pt-BR" sz="1200" b="1" dirty="0" err="1">
                  <a:solidFill>
                    <a:schemeClr val="bg1"/>
                  </a:solidFill>
                  <a:effectLst/>
                  <a:latin typeface="Times New Roman" panose="02020603050405020304" pitchFamily="18" charset="0"/>
                  <a:ea typeface="Times New Roman" panose="02020603050405020304" pitchFamily="18" charset="0"/>
                </a:rPr>
                <a:t>R</a:t>
              </a:r>
              <a:r>
                <a:rPr lang="pt-BR" sz="1200" b="1" dirty="0">
                  <a:solidFill>
                    <a:schemeClr val="bg1"/>
                  </a:solidFill>
                  <a:effectLst/>
                  <a:latin typeface="Times New Roman" panose="02020603050405020304" pitchFamily="18" charset="0"/>
                  <a:ea typeface="Times New Roman" panose="02020603050405020304" pitchFamily="18" charset="0"/>
                </a:rPr>
                <a:t> de Retardado</a:t>
              </a:r>
            </a:p>
            <a:p>
              <a:pPr algn="ctr">
                <a:spcAft>
                  <a:spcPts val="0"/>
                </a:spcAft>
              </a:pPr>
              <a:r>
                <a:rPr lang="pt-BR" sz="1200" b="1" dirty="0">
                  <a:solidFill>
                    <a:schemeClr val="bg1"/>
                  </a:solidFill>
                  <a:latin typeface="Times New Roman" panose="02020603050405020304" pitchFamily="18" charset="0"/>
                  <a:ea typeface="Times New Roman" panose="02020603050405020304" pitchFamily="18" charset="0"/>
                </a:rPr>
                <a:t>(o professor)</a:t>
              </a:r>
              <a:endParaRPr lang="pt-BR" sz="1200" b="1" dirty="0">
                <a:solidFill>
                  <a:schemeClr val="bg1"/>
                </a:solidFill>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4257412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a:p>
            <a:pPr algn="just"/>
            <a:endParaRPr lang="pt-BR" sz="2800" dirty="0">
              <a:solidFill>
                <a:schemeClr val="tx1"/>
              </a:solidFill>
            </a:endParaRPr>
          </a:p>
        </p:txBody>
      </p:sp>
      <p:sp>
        <p:nvSpPr>
          <p:cNvPr id="10" name="Retângulo 9"/>
          <p:cNvSpPr/>
          <p:nvPr/>
        </p:nvSpPr>
        <p:spPr>
          <a:xfrm>
            <a:off x="5701040" y="6634846"/>
            <a:ext cx="5943147" cy="287771"/>
          </a:xfrm>
          <a:prstGeom prst="rect">
            <a:avLst/>
          </a:prstGeom>
        </p:spPr>
        <p:txBody>
          <a:bodyPr wrap="square">
            <a:spAutoFit/>
          </a:bodyPr>
          <a:lstStyle/>
          <a:p>
            <a:pPr algn="just"/>
            <a:r>
              <a:rPr lang="pt-BR" sz="1200" dirty="0"/>
              <a:t>Fonte: </a:t>
            </a:r>
            <a:r>
              <a:rPr lang="pt-BR" sz="1200" dirty="0">
                <a:hlinkClick r:id="rId4">
                  <a:extLst>
                    <a:ext uri="{A12FA001-AC4F-418D-AE19-62706E023703}">
                      <ahyp:hlinkClr xmlns:ahyp="http://schemas.microsoft.com/office/drawing/2018/hyperlinkcolor" val="tx"/>
                    </a:ext>
                  </a:extLst>
                </a:hlinkClick>
              </a:rPr>
              <a:t>https://www.scielo.br/scielo.php?script=sci_arttext&amp;pid=S0101-74382008000200007</a:t>
            </a:r>
            <a:endParaRPr lang="pt-BR" sz="1200" dirty="0"/>
          </a:p>
        </p:txBody>
      </p:sp>
      <p:graphicFrame>
        <p:nvGraphicFramePr>
          <p:cNvPr id="4" name="Tabela 3">
            <a:extLst>
              <a:ext uri="{FF2B5EF4-FFF2-40B4-BE49-F238E27FC236}">
                <a16:creationId xmlns:a16="http://schemas.microsoft.com/office/drawing/2014/main" id="{DB75AF71-1F4D-304D-A25C-A756675401C0}"/>
              </a:ext>
            </a:extLst>
          </p:cNvPr>
          <p:cNvGraphicFramePr>
            <a:graphicFrameLocks noGrp="1"/>
          </p:cNvGraphicFramePr>
          <p:nvPr>
            <p:extLst>
              <p:ext uri="{D42A27DB-BD31-4B8C-83A1-F6EECF244321}">
                <p14:modId xmlns:p14="http://schemas.microsoft.com/office/powerpoint/2010/main" val="1187468528"/>
              </p:ext>
            </p:extLst>
          </p:nvPr>
        </p:nvGraphicFramePr>
        <p:xfrm>
          <a:off x="2238333" y="1140968"/>
          <a:ext cx="9255379" cy="5494319"/>
        </p:xfrm>
        <a:graphic>
          <a:graphicData uri="http://schemas.openxmlformats.org/drawingml/2006/table">
            <a:tbl>
              <a:tblPr firstRow="1" firstCol="1" bandRow="1">
                <a:tableStyleId>{5C22544A-7EE6-4342-B048-85BDC9FD1C3A}</a:tableStyleId>
              </a:tblPr>
              <a:tblGrid>
                <a:gridCol w="536586">
                  <a:extLst>
                    <a:ext uri="{9D8B030D-6E8A-4147-A177-3AD203B41FA5}">
                      <a16:colId xmlns:a16="http://schemas.microsoft.com/office/drawing/2014/main" val="2204420598"/>
                    </a:ext>
                  </a:extLst>
                </a:gridCol>
                <a:gridCol w="3869000">
                  <a:extLst>
                    <a:ext uri="{9D8B030D-6E8A-4147-A177-3AD203B41FA5}">
                      <a16:colId xmlns:a16="http://schemas.microsoft.com/office/drawing/2014/main" val="891529656"/>
                    </a:ext>
                  </a:extLst>
                </a:gridCol>
                <a:gridCol w="4849793">
                  <a:extLst>
                    <a:ext uri="{9D8B030D-6E8A-4147-A177-3AD203B41FA5}">
                      <a16:colId xmlns:a16="http://schemas.microsoft.com/office/drawing/2014/main" val="3987250206"/>
                    </a:ext>
                  </a:extLst>
                </a:gridCol>
              </a:tblGrid>
              <a:tr h="203697">
                <a:tc>
                  <a:txBody>
                    <a:bodyPr/>
                    <a:lstStyle/>
                    <a:p>
                      <a:pPr algn="ctr">
                        <a:spcAft>
                          <a:spcPts val="0"/>
                        </a:spcAft>
                      </a:pPr>
                      <a:r>
                        <a:rPr lang="pt-BR" sz="1400" dirty="0">
                          <a:effectLst/>
                          <a:latin typeface="Times New Roman" panose="02020603050405020304" pitchFamily="18" charset="0"/>
                          <a:ea typeface="Times New Roman" panose="02020603050405020304" pitchFamily="18" charset="0"/>
                        </a:rPr>
                        <a:t>Num</a:t>
                      </a:r>
                    </a:p>
                  </a:txBody>
                  <a:tcPr marL="58743" marR="58743" marT="0" marB="0"/>
                </a:tc>
                <a:tc>
                  <a:txBody>
                    <a:bodyPr/>
                    <a:lstStyle/>
                    <a:p>
                      <a:pPr algn="ctr">
                        <a:spcAft>
                          <a:spcPts val="0"/>
                        </a:spcAft>
                      </a:pPr>
                      <a:r>
                        <a:rPr lang="pt-BR" sz="1400" dirty="0">
                          <a:effectLst/>
                        </a:rPr>
                        <a:t>Atributo</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lgn="ctr">
                        <a:spcAft>
                          <a:spcPts val="0"/>
                        </a:spcAft>
                      </a:pPr>
                      <a:r>
                        <a:rPr lang="pt-BR" sz="1400" dirty="0">
                          <a:effectLst/>
                        </a:rPr>
                        <a:t>Descrição</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2569031778"/>
                  </a:ext>
                </a:extLst>
              </a:tr>
              <a:tr h="203697">
                <a:tc>
                  <a:txBody>
                    <a:bodyPr/>
                    <a:lstStyle/>
                    <a:p>
                      <a:pPr algn="ctr">
                        <a:spcAft>
                          <a:spcPts val="0"/>
                        </a:spcAft>
                      </a:pPr>
                      <a:r>
                        <a:rPr lang="pt-BR" sz="1400" dirty="0">
                          <a:effectLst/>
                        </a:rPr>
                        <a:t>1</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400" dirty="0">
                          <a:effectLst/>
                        </a:rPr>
                        <a:t>Idade</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variando de 29 a 77 anos</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357220388"/>
                  </a:ext>
                </a:extLst>
              </a:tr>
              <a:tr h="203697">
                <a:tc>
                  <a:txBody>
                    <a:bodyPr/>
                    <a:lstStyle/>
                    <a:p>
                      <a:pPr algn="ctr">
                        <a:spcAft>
                          <a:spcPts val="0"/>
                        </a:spcAft>
                      </a:pPr>
                      <a:r>
                        <a:rPr lang="pt-BR" sz="1400" dirty="0">
                          <a:effectLst/>
                        </a:rPr>
                        <a:t>2</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400" dirty="0">
                          <a:effectLst/>
                        </a:rPr>
                        <a:t>Gênero</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Masculino/feminino</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764757058"/>
                  </a:ext>
                </a:extLst>
              </a:tr>
              <a:tr h="713424">
                <a:tc>
                  <a:txBody>
                    <a:bodyPr/>
                    <a:lstStyle/>
                    <a:p>
                      <a:pPr algn="ctr">
                        <a:spcAft>
                          <a:spcPts val="0"/>
                        </a:spcAft>
                      </a:pPr>
                      <a:r>
                        <a:rPr lang="pt-BR" sz="1200" dirty="0">
                          <a:effectLst/>
                        </a:rPr>
                        <a:t>3</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Tipo de dor no peito (CP)</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1: angina típica</a:t>
                      </a:r>
                      <a:endParaRPr lang="pt-BR" sz="1400" dirty="0">
                        <a:effectLst/>
                      </a:endParaRPr>
                    </a:p>
                    <a:p>
                      <a:pPr>
                        <a:spcAft>
                          <a:spcPts val="0"/>
                        </a:spcAft>
                      </a:pPr>
                      <a:r>
                        <a:rPr lang="pt-BR" sz="1200" dirty="0">
                          <a:effectLst/>
                        </a:rPr>
                        <a:t>2: angina atípica</a:t>
                      </a:r>
                      <a:endParaRPr lang="pt-BR" sz="1400" dirty="0">
                        <a:effectLst/>
                      </a:endParaRPr>
                    </a:p>
                    <a:p>
                      <a:pPr>
                        <a:spcAft>
                          <a:spcPts val="0"/>
                        </a:spcAft>
                      </a:pPr>
                      <a:r>
                        <a:rPr lang="pt-BR" sz="1200" dirty="0">
                          <a:effectLst/>
                        </a:rPr>
                        <a:t>3: sem dor </a:t>
                      </a:r>
                      <a:r>
                        <a:rPr lang="pt-BR" sz="1200" dirty="0" err="1">
                          <a:effectLst/>
                        </a:rPr>
                        <a:t>anginal</a:t>
                      </a:r>
                      <a:endParaRPr lang="pt-BR" sz="1400" dirty="0">
                        <a:effectLst/>
                      </a:endParaRPr>
                    </a:p>
                    <a:p>
                      <a:pPr>
                        <a:spcAft>
                          <a:spcPts val="0"/>
                        </a:spcAft>
                      </a:pPr>
                      <a:r>
                        <a:rPr lang="pt-BR" sz="1200" dirty="0">
                          <a:effectLst/>
                        </a:rPr>
                        <a:t>4: assintomático</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1258555112"/>
                  </a:ext>
                </a:extLst>
              </a:tr>
              <a:tr h="268349">
                <a:tc>
                  <a:txBody>
                    <a:bodyPr/>
                    <a:lstStyle/>
                    <a:p>
                      <a:pPr algn="ctr">
                        <a:spcAft>
                          <a:spcPts val="0"/>
                        </a:spcAft>
                      </a:pPr>
                      <a:r>
                        <a:rPr lang="pt-BR" sz="1200" dirty="0">
                          <a:effectLst/>
                        </a:rPr>
                        <a:t>4</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Pressão arterial em repouso (TRESTBPS)</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medida em mm Hg</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3314156598"/>
                  </a:ext>
                </a:extLst>
              </a:tr>
              <a:tr h="199454">
                <a:tc>
                  <a:txBody>
                    <a:bodyPr/>
                    <a:lstStyle/>
                    <a:p>
                      <a:pPr algn="ctr">
                        <a:spcAft>
                          <a:spcPts val="0"/>
                        </a:spcAft>
                      </a:pPr>
                      <a:r>
                        <a:rPr lang="pt-BR" sz="1200" dirty="0">
                          <a:effectLst/>
                        </a:rPr>
                        <a:t>5</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Colesterol no soro </a:t>
                      </a:r>
                      <a:r>
                        <a:rPr lang="pt-BR" sz="1200" dirty="0" err="1">
                          <a:effectLst/>
                        </a:rPr>
                        <a:t>sangüíneo</a:t>
                      </a:r>
                      <a:r>
                        <a:rPr lang="pt-BR" sz="1200" dirty="0">
                          <a:effectLst/>
                        </a:rPr>
                        <a:t> (CHOL)</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medido em mg/dl</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3875381571"/>
                  </a:ext>
                </a:extLst>
              </a:tr>
              <a:tr h="240384">
                <a:tc>
                  <a:txBody>
                    <a:bodyPr/>
                    <a:lstStyle/>
                    <a:p>
                      <a:pPr algn="ctr">
                        <a:spcAft>
                          <a:spcPts val="0"/>
                        </a:spcAft>
                      </a:pPr>
                      <a:r>
                        <a:rPr lang="pt-BR" sz="1200" dirty="0">
                          <a:effectLst/>
                        </a:rPr>
                        <a:t>6</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Concentração de açúcar no sangue (FBS) &gt; 120 mg/dl</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verdadeiro (1) ou falso (0)</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700325342"/>
                  </a:ext>
                </a:extLst>
              </a:tr>
              <a:tr h="713424">
                <a:tc>
                  <a:txBody>
                    <a:bodyPr/>
                    <a:lstStyle/>
                    <a:p>
                      <a:pPr algn="ctr">
                        <a:spcAft>
                          <a:spcPts val="0"/>
                        </a:spcAft>
                      </a:pPr>
                      <a:r>
                        <a:rPr lang="pt-BR" sz="1200" dirty="0">
                          <a:effectLst/>
                        </a:rPr>
                        <a:t>7</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Resultado da eletrocardiografia em repouso (RESTECG)</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0: Normal</a:t>
                      </a:r>
                      <a:endParaRPr lang="pt-BR" sz="1400" dirty="0">
                        <a:effectLst/>
                      </a:endParaRPr>
                    </a:p>
                    <a:p>
                      <a:pPr>
                        <a:spcAft>
                          <a:spcPts val="0"/>
                        </a:spcAft>
                      </a:pPr>
                      <a:r>
                        <a:rPr lang="pt-BR" sz="1200" dirty="0">
                          <a:effectLst/>
                        </a:rPr>
                        <a:t>1: Com onda ST-T anormal</a:t>
                      </a:r>
                      <a:endParaRPr lang="pt-BR" sz="1400" dirty="0">
                        <a:effectLst/>
                      </a:endParaRPr>
                    </a:p>
                    <a:p>
                      <a:pPr>
                        <a:spcAft>
                          <a:spcPts val="0"/>
                        </a:spcAft>
                      </a:pPr>
                      <a:r>
                        <a:rPr lang="pt-BR" sz="1200" dirty="0">
                          <a:effectLst/>
                        </a:rPr>
                        <a:t>2: Mostrando provável (ou definida) hipertrofia do ventrículo esquerdo</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2414917215"/>
                  </a:ext>
                </a:extLst>
              </a:tr>
              <a:tr h="258850">
                <a:tc>
                  <a:txBody>
                    <a:bodyPr/>
                    <a:lstStyle/>
                    <a:p>
                      <a:pPr algn="ctr">
                        <a:spcAft>
                          <a:spcPts val="0"/>
                        </a:spcAft>
                      </a:pPr>
                      <a:r>
                        <a:rPr lang="pt-BR" sz="1200" dirty="0">
                          <a:effectLst/>
                        </a:rPr>
                        <a:t>8</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Máxima taxa de batimento cardíaco atingida (THALACH)</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 </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686247970"/>
                  </a:ext>
                </a:extLst>
              </a:tr>
              <a:tr h="356712">
                <a:tc>
                  <a:txBody>
                    <a:bodyPr/>
                    <a:lstStyle/>
                    <a:p>
                      <a:pPr algn="ctr">
                        <a:spcAft>
                          <a:spcPts val="0"/>
                        </a:spcAft>
                      </a:pPr>
                      <a:r>
                        <a:rPr lang="pt-BR" sz="1200" dirty="0">
                          <a:effectLst/>
                        </a:rPr>
                        <a:t>9</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Angina induzida por exercício (EXANG)</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1: Sim</a:t>
                      </a:r>
                      <a:endParaRPr lang="pt-BR" sz="1400" dirty="0">
                        <a:effectLst/>
                      </a:endParaRPr>
                    </a:p>
                    <a:p>
                      <a:pPr>
                        <a:spcAft>
                          <a:spcPts val="0"/>
                        </a:spcAft>
                      </a:pPr>
                      <a:r>
                        <a:rPr lang="pt-BR" sz="1200" dirty="0">
                          <a:effectLst/>
                        </a:rPr>
                        <a:t>0: Não</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2516047537"/>
                  </a:ext>
                </a:extLst>
              </a:tr>
              <a:tr h="356712">
                <a:tc>
                  <a:txBody>
                    <a:bodyPr/>
                    <a:lstStyle/>
                    <a:p>
                      <a:pPr algn="ctr">
                        <a:spcAft>
                          <a:spcPts val="0"/>
                        </a:spcAft>
                      </a:pPr>
                      <a:r>
                        <a:rPr lang="pt-BR" sz="1200" dirty="0">
                          <a:effectLst/>
                        </a:rPr>
                        <a:t>10</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Depressão ST induzida por exercício relativamente sossegado (OLDPEAK)</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 </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1471714097"/>
                  </a:ext>
                </a:extLst>
              </a:tr>
              <a:tr h="535068">
                <a:tc>
                  <a:txBody>
                    <a:bodyPr/>
                    <a:lstStyle/>
                    <a:p>
                      <a:pPr algn="ctr">
                        <a:spcAft>
                          <a:spcPts val="0"/>
                        </a:spcAft>
                      </a:pPr>
                      <a:r>
                        <a:rPr lang="pt-BR" sz="1200" dirty="0">
                          <a:effectLst/>
                        </a:rPr>
                        <a:t>11</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Inclinação da extremidade do segmento ST no exercício (SLOPE)</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3: normal</a:t>
                      </a:r>
                      <a:endParaRPr lang="pt-BR" sz="1400" dirty="0">
                        <a:effectLst/>
                      </a:endParaRPr>
                    </a:p>
                    <a:p>
                      <a:pPr>
                        <a:spcAft>
                          <a:spcPts val="0"/>
                        </a:spcAft>
                      </a:pPr>
                      <a:r>
                        <a:rPr lang="pt-BR" sz="1200" dirty="0">
                          <a:effectLst/>
                        </a:rPr>
                        <a:t>6: defeito fixo (irreparável)</a:t>
                      </a:r>
                      <a:endParaRPr lang="pt-BR" sz="1400" dirty="0">
                        <a:effectLst/>
                      </a:endParaRPr>
                    </a:p>
                    <a:p>
                      <a:pPr>
                        <a:spcAft>
                          <a:spcPts val="0"/>
                        </a:spcAft>
                      </a:pPr>
                      <a:r>
                        <a:rPr lang="pt-BR" sz="1200" dirty="0">
                          <a:effectLst/>
                        </a:rPr>
                        <a:t>7: defeito reversível (reparável)</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3993114979"/>
                  </a:ext>
                </a:extLst>
              </a:tr>
              <a:tr h="247698">
                <a:tc>
                  <a:txBody>
                    <a:bodyPr/>
                    <a:lstStyle/>
                    <a:p>
                      <a:pPr algn="ctr">
                        <a:spcAft>
                          <a:spcPts val="0"/>
                        </a:spcAft>
                      </a:pPr>
                      <a:r>
                        <a:rPr lang="pt-BR" sz="1200" dirty="0">
                          <a:effectLst/>
                        </a:rPr>
                        <a:t>12</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Número de vasos coloridos pela </a:t>
                      </a:r>
                      <a:r>
                        <a:rPr lang="pt-BR" sz="1200" dirty="0" err="1">
                          <a:effectLst/>
                        </a:rPr>
                        <a:t>fluoroscopia</a:t>
                      </a:r>
                      <a:r>
                        <a:rPr lang="pt-BR" sz="1200" dirty="0">
                          <a:effectLst/>
                        </a:rPr>
                        <a:t> (CA)</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valor de 0 a 3</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3095700954"/>
                  </a:ext>
                </a:extLst>
              </a:tr>
              <a:tr h="535068">
                <a:tc>
                  <a:txBody>
                    <a:bodyPr/>
                    <a:lstStyle/>
                    <a:p>
                      <a:pPr algn="ctr">
                        <a:spcAft>
                          <a:spcPts val="0"/>
                        </a:spcAft>
                      </a:pPr>
                      <a:r>
                        <a:rPr lang="pt-BR" sz="1200" dirty="0">
                          <a:effectLst/>
                        </a:rPr>
                        <a:t>13</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err="1">
                          <a:effectLst/>
                        </a:rPr>
                        <a:t>Talassemias</a:t>
                      </a:r>
                      <a:r>
                        <a:rPr lang="pt-BR" sz="1200" dirty="0">
                          <a:effectLst/>
                        </a:rPr>
                        <a:t> (THAL)</a:t>
                      </a:r>
                      <a:endParaRPr lang="pt-BR" sz="1400" dirty="0">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dirty="0">
                          <a:effectLst/>
                        </a:rPr>
                        <a:t>3: normal</a:t>
                      </a:r>
                      <a:endParaRPr lang="pt-BR" sz="1400" dirty="0">
                        <a:effectLst/>
                      </a:endParaRPr>
                    </a:p>
                    <a:p>
                      <a:pPr>
                        <a:spcAft>
                          <a:spcPts val="0"/>
                        </a:spcAft>
                      </a:pPr>
                      <a:r>
                        <a:rPr lang="pt-BR" sz="1200" dirty="0">
                          <a:effectLst/>
                        </a:rPr>
                        <a:t>6: defeito fixo (irreparável)</a:t>
                      </a:r>
                      <a:endParaRPr lang="pt-BR" sz="1400" dirty="0">
                        <a:effectLst/>
                      </a:endParaRPr>
                    </a:p>
                    <a:p>
                      <a:pPr>
                        <a:spcAft>
                          <a:spcPts val="0"/>
                        </a:spcAft>
                      </a:pPr>
                      <a:r>
                        <a:rPr lang="pt-BR" sz="1200" dirty="0">
                          <a:effectLst/>
                        </a:rPr>
                        <a:t>7: defeito reversível (reparável)</a:t>
                      </a:r>
                      <a:endParaRPr lang="pt-BR" sz="1400" dirty="0">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1800441941"/>
                  </a:ext>
                </a:extLst>
              </a:tr>
              <a:tr h="356712">
                <a:tc>
                  <a:txBody>
                    <a:bodyPr/>
                    <a:lstStyle/>
                    <a:p>
                      <a:pPr algn="ctr">
                        <a:spcAft>
                          <a:spcPts val="0"/>
                        </a:spcAft>
                      </a:pPr>
                      <a:r>
                        <a:rPr lang="pt-BR" sz="1200" b="1" dirty="0">
                          <a:solidFill>
                            <a:srgbClr val="FF0000"/>
                          </a:solidFill>
                          <a:effectLst/>
                        </a:rPr>
                        <a:t>14</a:t>
                      </a:r>
                      <a:endParaRPr lang="pt-BR" sz="1400" b="1" dirty="0">
                        <a:solidFill>
                          <a:srgbClr val="FF0000"/>
                        </a:solidFill>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b="1" dirty="0">
                          <a:solidFill>
                            <a:srgbClr val="FF0000"/>
                          </a:solidFill>
                          <a:effectLst/>
                        </a:rPr>
                        <a:t>DIAGNÓSTICO</a:t>
                      </a:r>
                      <a:endParaRPr lang="pt-BR" sz="1400" b="1" dirty="0">
                        <a:solidFill>
                          <a:srgbClr val="FF0000"/>
                        </a:solidFill>
                        <a:effectLst/>
                        <a:latin typeface="Times New Roman" panose="02020603050405020304" pitchFamily="18" charset="0"/>
                        <a:ea typeface="Times New Roman" panose="02020603050405020304" pitchFamily="18" charset="0"/>
                      </a:endParaRPr>
                    </a:p>
                  </a:txBody>
                  <a:tcPr marL="58743" marR="58743" marT="0" marB="0"/>
                </a:tc>
                <a:tc>
                  <a:txBody>
                    <a:bodyPr/>
                    <a:lstStyle/>
                    <a:p>
                      <a:pPr>
                        <a:spcAft>
                          <a:spcPts val="0"/>
                        </a:spcAft>
                      </a:pPr>
                      <a:r>
                        <a:rPr lang="pt-BR" sz="1200" b="1" dirty="0">
                          <a:solidFill>
                            <a:srgbClr val="FF0000"/>
                          </a:solidFill>
                          <a:effectLst/>
                        </a:rPr>
                        <a:t>0: indivíduos não-doentes</a:t>
                      </a:r>
                      <a:endParaRPr lang="pt-BR" sz="1400" b="1" dirty="0">
                        <a:solidFill>
                          <a:srgbClr val="FF0000"/>
                        </a:solidFill>
                        <a:effectLst/>
                      </a:endParaRPr>
                    </a:p>
                    <a:p>
                      <a:pPr>
                        <a:spcAft>
                          <a:spcPts val="0"/>
                        </a:spcAft>
                      </a:pPr>
                      <a:r>
                        <a:rPr lang="pt-BR" sz="1200" b="1" dirty="0">
                          <a:solidFill>
                            <a:srgbClr val="FF0000"/>
                          </a:solidFill>
                          <a:effectLst/>
                        </a:rPr>
                        <a:t>1: indivíduos doentes</a:t>
                      </a:r>
                      <a:endParaRPr lang="pt-BR" sz="1400" b="1" dirty="0">
                        <a:solidFill>
                          <a:srgbClr val="FF0000"/>
                        </a:solidFill>
                        <a:effectLst/>
                        <a:latin typeface="Times New Roman" panose="02020603050405020304" pitchFamily="18" charset="0"/>
                        <a:ea typeface="Times New Roman" panose="02020603050405020304" pitchFamily="18" charset="0"/>
                      </a:endParaRPr>
                    </a:p>
                  </a:txBody>
                  <a:tcPr marL="58743" marR="58743" marT="0" marB="0"/>
                </a:tc>
                <a:extLst>
                  <a:ext uri="{0D108BD9-81ED-4DB2-BD59-A6C34878D82A}">
                    <a16:rowId xmlns:a16="http://schemas.microsoft.com/office/drawing/2014/main" val="2956688081"/>
                  </a:ext>
                </a:extLst>
              </a:tr>
            </a:tbl>
          </a:graphicData>
        </a:graphic>
      </p:graphicFrame>
      <p:sp>
        <p:nvSpPr>
          <p:cNvPr id="13" name="CaixaDeTexto 12">
            <a:extLst>
              <a:ext uri="{FF2B5EF4-FFF2-40B4-BE49-F238E27FC236}">
                <a16:creationId xmlns:a16="http://schemas.microsoft.com/office/drawing/2014/main" id="{613F0B27-550A-1549-BCF7-BC208477AC23}"/>
              </a:ext>
            </a:extLst>
          </p:cNvPr>
          <p:cNvSpPr txBox="1"/>
          <p:nvPr/>
        </p:nvSpPr>
        <p:spPr>
          <a:xfrm>
            <a:off x="557395" y="1173490"/>
            <a:ext cx="1671579" cy="1569660"/>
          </a:xfrm>
          <a:prstGeom prst="rect">
            <a:avLst/>
          </a:prstGeom>
          <a:noFill/>
        </p:spPr>
        <p:txBody>
          <a:bodyPr wrap="square" rtlCol="0">
            <a:spAutoFit/>
          </a:bodyPr>
          <a:lstStyle/>
          <a:p>
            <a:pPr algn="ctr"/>
            <a:r>
              <a:rPr lang="pt-BR" sz="2400" b="1" dirty="0">
                <a:solidFill>
                  <a:srgbClr val="FF0000"/>
                </a:solidFill>
              </a:rPr>
              <a:t>Exemplos</a:t>
            </a:r>
          </a:p>
          <a:p>
            <a:pPr algn="ctr"/>
            <a:r>
              <a:rPr lang="pt-BR" sz="2400" b="1" dirty="0">
                <a:solidFill>
                  <a:srgbClr val="FF0000"/>
                </a:solidFill>
              </a:rPr>
              <a:t>Clássicos</a:t>
            </a:r>
          </a:p>
          <a:p>
            <a:pPr algn="ctr"/>
            <a:r>
              <a:rPr lang="pt-BR" sz="2400" b="1" dirty="0">
                <a:solidFill>
                  <a:srgbClr val="FF0000"/>
                </a:solidFill>
              </a:rPr>
              <a:t>De </a:t>
            </a:r>
          </a:p>
          <a:p>
            <a:pPr algn="ctr"/>
            <a:r>
              <a:rPr lang="pt-BR" sz="2400" b="1" dirty="0">
                <a:solidFill>
                  <a:srgbClr val="FF0000"/>
                </a:solidFill>
              </a:rPr>
              <a:t>Predição</a:t>
            </a:r>
            <a:endParaRPr lang="pt-BR" sz="3600" b="1" dirty="0">
              <a:solidFill>
                <a:srgbClr val="FF0000"/>
              </a:solidFill>
            </a:endParaRPr>
          </a:p>
        </p:txBody>
      </p:sp>
    </p:spTree>
    <p:extLst>
      <p:ext uri="{BB962C8B-B14F-4D97-AF65-F5344CB8AC3E}">
        <p14:creationId xmlns:p14="http://schemas.microsoft.com/office/powerpoint/2010/main" val="2174421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10"/>
          <p:cNvSpPr/>
          <p:nvPr/>
        </p:nvSpPr>
        <p:spPr>
          <a:xfrm>
            <a:off x="0" y="975932"/>
            <a:ext cx="12192000" cy="612739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54"/>
            <a:endParaRPr lang="pt-BR"/>
          </a:p>
        </p:txBody>
      </p:sp>
      <p:sp>
        <p:nvSpPr>
          <p:cNvPr id="7" name="Retângulo 6"/>
          <p:cNvSpPr/>
          <p:nvPr/>
        </p:nvSpPr>
        <p:spPr>
          <a:xfrm>
            <a:off x="140848" y="975932"/>
            <a:ext cx="11891318" cy="597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3" descr="Captura de Tela 2017-06-08 às 05.3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065997" cy="975935"/>
          </a:xfrm>
          <a:prstGeom prst="rect">
            <a:avLst/>
          </a:prstGeom>
        </p:spPr>
      </p:pic>
      <p:sp>
        <p:nvSpPr>
          <p:cNvPr id="46" name="Título 1"/>
          <p:cNvSpPr>
            <a:spLocks noGrp="1"/>
          </p:cNvSpPr>
          <p:nvPr>
            <p:ph type="title" idx="4294967295"/>
          </p:nvPr>
        </p:nvSpPr>
        <p:spPr>
          <a:xfrm>
            <a:off x="384504" y="138232"/>
            <a:ext cx="9224191" cy="673100"/>
          </a:xfrm>
          <a:noFill/>
        </p:spPr>
        <p:txBody>
          <a:bodyPr>
            <a:normAutofit fontScale="90000"/>
          </a:bodyPr>
          <a:lstStyle/>
          <a:p>
            <a:r>
              <a:rPr lang="pt-BR" dirty="0">
                <a:solidFill>
                  <a:schemeClr val="bg1"/>
                </a:solidFill>
              </a:rPr>
              <a:t>Aprendizado de Máquina</a:t>
            </a:r>
          </a:p>
        </p:txBody>
      </p:sp>
      <p:sp>
        <p:nvSpPr>
          <p:cNvPr id="9" name="Fluxograma: Processo Alternativo 99"/>
          <p:cNvSpPr/>
          <p:nvPr/>
        </p:nvSpPr>
        <p:spPr>
          <a:xfrm>
            <a:off x="161680" y="975930"/>
            <a:ext cx="11870486" cy="5971279"/>
          </a:xfrm>
          <a:prstGeom prst="flowChartAlternateProcess">
            <a:avLst/>
          </a:prstGeom>
          <a:solidFill>
            <a:schemeClr val="accent5">
              <a:lumMod val="60000"/>
              <a:lumOff val="4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pt-BR" sz="2800" dirty="0">
              <a:solidFill>
                <a:schemeClr val="tx1"/>
              </a:solidFill>
            </a:endParaRPr>
          </a:p>
          <a:p>
            <a:pPr algn="just"/>
            <a:endParaRPr lang="pt-BR" sz="2800" dirty="0">
              <a:solidFill>
                <a:schemeClr val="tx1"/>
              </a:solidFill>
            </a:endParaRPr>
          </a:p>
          <a:p>
            <a:pPr algn="just"/>
            <a:endParaRPr lang="pt-BR" sz="2800" dirty="0">
              <a:solidFill>
                <a:schemeClr val="tx1"/>
              </a:solidFill>
            </a:endParaRPr>
          </a:p>
        </p:txBody>
      </p:sp>
      <p:sp>
        <p:nvSpPr>
          <p:cNvPr id="10" name="Retângulo 9"/>
          <p:cNvSpPr/>
          <p:nvPr/>
        </p:nvSpPr>
        <p:spPr>
          <a:xfrm>
            <a:off x="4245071" y="6621155"/>
            <a:ext cx="7946929" cy="276999"/>
          </a:xfrm>
          <a:prstGeom prst="rect">
            <a:avLst/>
          </a:prstGeom>
        </p:spPr>
        <p:txBody>
          <a:bodyPr wrap="square">
            <a:spAutoFit/>
          </a:bodyPr>
          <a:lstStyle/>
          <a:p>
            <a:pPr algn="just"/>
            <a:r>
              <a:rPr lang="pt-BR" sz="1200" dirty="0"/>
              <a:t>Fonte: </a:t>
            </a:r>
            <a:r>
              <a:rPr lang="pt-BR" sz="1200" dirty="0">
                <a:hlinkClick r:id="rId4">
                  <a:extLst>
                    <a:ext uri="{A12FA001-AC4F-418D-AE19-62706E023703}">
                      <ahyp:hlinkClr xmlns:ahyp="http://schemas.microsoft.com/office/drawing/2018/hyperlinkcolor" val="tx"/>
                    </a:ext>
                  </a:extLst>
                </a:hlinkClick>
              </a:rPr>
              <a:t>https://medium.com/machina-sapiens/aprendizagem-de-m%C3%A1quina-%C3%A9-divertido-8fe1513ce59f</a:t>
            </a:r>
            <a:endParaRPr lang="pt-BR" sz="1200" dirty="0"/>
          </a:p>
        </p:txBody>
      </p:sp>
      <p:pic>
        <p:nvPicPr>
          <p:cNvPr id="13" name="Imagem 12">
            <a:extLst>
              <a:ext uri="{FF2B5EF4-FFF2-40B4-BE49-F238E27FC236}">
                <a16:creationId xmlns:a16="http://schemas.microsoft.com/office/drawing/2014/main" id="{7F1AE1A2-FCE4-B54A-8BD5-80DCDB1CA494}"/>
              </a:ext>
            </a:extLst>
          </p:cNvPr>
          <p:cNvPicPr/>
          <p:nvPr/>
        </p:nvPicPr>
        <p:blipFill>
          <a:blip r:embed="rId5">
            <a:extLst>
              <a:ext uri="{28A0092B-C50C-407E-A947-70E740481C1C}">
                <a14:useLocalDpi xmlns:a14="http://schemas.microsoft.com/office/drawing/2010/main" val="0"/>
              </a:ext>
            </a:extLst>
          </a:blip>
          <a:stretch>
            <a:fillRect/>
          </a:stretch>
        </p:blipFill>
        <p:spPr>
          <a:xfrm>
            <a:off x="2834882" y="1114167"/>
            <a:ext cx="5396230" cy="5017135"/>
          </a:xfrm>
          <a:prstGeom prst="rect">
            <a:avLst/>
          </a:prstGeom>
        </p:spPr>
      </p:pic>
      <p:sp>
        <p:nvSpPr>
          <p:cNvPr id="14" name="CaixaDeTexto 13">
            <a:extLst>
              <a:ext uri="{FF2B5EF4-FFF2-40B4-BE49-F238E27FC236}">
                <a16:creationId xmlns:a16="http://schemas.microsoft.com/office/drawing/2014/main" id="{864694EA-0E19-F847-8F22-82FCC1E9B5FD}"/>
              </a:ext>
            </a:extLst>
          </p:cNvPr>
          <p:cNvSpPr txBox="1"/>
          <p:nvPr/>
        </p:nvSpPr>
        <p:spPr>
          <a:xfrm>
            <a:off x="557395" y="1173490"/>
            <a:ext cx="1671579" cy="1569660"/>
          </a:xfrm>
          <a:prstGeom prst="rect">
            <a:avLst/>
          </a:prstGeom>
          <a:noFill/>
        </p:spPr>
        <p:txBody>
          <a:bodyPr wrap="square" rtlCol="0">
            <a:spAutoFit/>
          </a:bodyPr>
          <a:lstStyle/>
          <a:p>
            <a:pPr algn="ctr"/>
            <a:r>
              <a:rPr lang="pt-BR" sz="2400" b="1" dirty="0">
                <a:solidFill>
                  <a:srgbClr val="FF0000"/>
                </a:solidFill>
              </a:rPr>
              <a:t>Exemplos</a:t>
            </a:r>
          </a:p>
          <a:p>
            <a:pPr algn="ctr"/>
            <a:r>
              <a:rPr lang="pt-BR" sz="2400" b="1" dirty="0">
                <a:solidFill>
                  <a:srgbClr val="FF0000"/>
                </a:solidFill>
              </a:rPr>
              <a:t>Clássicos</a:t>
            </a:r>
          </a:p>
          <a:p>
            <a:pPr algn="ctr"/>
            <a:r>
              <a:rPr lang="pt-BR" sz="2400" b="1" dirty="0">
                <a:solidFill>
                  <a:srgbClr val="FF0000"/>
                </a:solidFill>
              </a:rPr>
              <a:t>De </a:t>
            </a:r>
          </a:p>
          <a:p>
            <a:pPr algn="ctr"/>
            <a:r>
              <a:rPr lang="pt-BR" sz="2400" b="1" dirty="0">
                <a:solidFill>
                  <a:srgbClr val="FF0000"/>
                </a:solidFill>
              </a:rPr>
              <a:t>Predição</a:t>
            </a:r>
            <a:endParaRPr lang="pt-BR" sz="3600" b="1" dirty="0">
              <a:solidFill>
                <a:srgbClr val="FF0000"/>
              </a:solidFill>
            </a:endParaRPr>
          </a:p>
        </p:txBody>
      </p:sp>
    </p:spTree>
    <p:extLst>
      <p:ext uri="{BB962C8B-B14F-4D97-AF65-F5344CB8AC3E}">
        <p14:creationId xmlns:p14="http://schemas.microsoft.com/office/powerpoint/2010/main" val="20330734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F1AEBA727FD5040BBE085F4CA6C2370" ma:contentTypeVersion="0" ma:contentTypeDescription="Crie um novo documento." ma:contentTypeScope="" ma:versionID="12b0669b8819e4a656958672b7ea911f">
  <xsd:schema xmlns:xsd="http://www.w3.org/2001/XMLSchema" xmlns:xs="http://www.w3.org/2001/XMLSchema" xmlns:p="http://schemas.microsoft.com/office/2006/metadata/properties" targetNamespace="http://schemas.microsoft.com/office/2006/metadata/properties" ma:root="true" ma:fieldsID="5e39468b0e37e4891bc5b0d60070b4c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60EBA7-7ED2-483F-AAAF-FBA777B38D0C}">
  <ds:schemaRefs>
    <ds:schemaRef ds:uri="http://schemas.microsoft.com/sharepoint/v3/contenttype/forms"/>
  </ds:schemaRefs>
</ds:datastoreItem>
</file>

<file path=customXml/itemProps2.xml><?xml version="1.0" encoding="utf-8"?>
<ds:datastoreItem xmlns:ds="http://schemas.openxmlformats.org/officeDocument/2006/customXml" ds:itemID="{CBFF9EF6-F216-4726-93BA-54721D5358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9F228A0-3FCB-402F-9402-38139EC8A0DC}">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36242</TotalTime>
  <Words>4779</Words>
  <Application>Microsoft Macintosh PowerPoint</Application>
  <PresentationFormat>Widescreen</PresentationFormat>
  <Paragraphs>1300</Paragraphs>
  <Slides>70</Slides>
  <Notes>70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70</vt:i4>
      </vt:variant>
    </vt:vector>
  </HeadingPairs>
  <TitlesOfParts>
    <vt:vector size="77" baseType="lpstr">
      <vt:lpstr>Arial</vt:lpstr>
      <vt:lpstr>Arial Narrow</vt:lpstr>
      <vt:lpstr>Calibri</vt:lpstr>
      <vt:lpstr>Calibri Light</vt:lpstr>
      <vt:lpstr>Cambria Math</vt:lpstr>
      <vt:lpstr>Times New Roman</vt:lpstr>
      <vt:lpstr>Tema do Office</vt:lpstr>
      <vt:lpstr>Apresentação do PowerPoint</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Aprendizado de Máquina</vt:lpstr>
      <vt:lpstr>Tipos de Aprendizado</vt:lpstr>
      <vt:lpstr>Tipos de Aprendizado</vt:lpstr>
      <vt:lpstr>Tipos de Aprendizado</vt:lpstr>
      <vt:lpstr>Tipos de Aprendizado</vt:lpstr>
      <vt:lpstr>Tipos de Aprendizado</vt:lpstr>
      <vt:lpstr>Tipos de Aprendizado</vt:lpstr>
      <vt:lpstr>Tipos de Aprendizado</vt:lpstr>
      <vt:lpstr>Tipos de Aprendizado</vt:lpstr>
      <vt:lpstr>Tipos de Aprendizado</vt:lpstr>
      <vt:lpstr>Tipos de Aprendizado</vt:lpstr>
      <vt:lpstr>Tipos de Aprendizado</vt:lpstr>
      <vt:lpstr>Tipos de Aprendizado</vt:lpstr>
      <vt:lpstr>Tipos de Aprendizado</vt:lpstr>
      <vt:lpstr>Processos de KDD</vt:lpstr>
      <vt:lpstr>Processos de KDD</vt:lpstr>
      <vt:lpstr>Processos de KDD</vt:lpstr>
      <vt:lpstr>Processos de KDD</vt:lpstr>
      <vt:lpstr>Processos de KDD</vt:lpstr>
      <vt:lpstr>Processos de KDD</vt:lpstr>
      <vt:lpstr>Processos de KDD</vt:lpstr>
      <vt:lpstr>Processos de KDD</vt:lpstr>
      <vt:lpstr>Processos de KDD</vt:lpstr>
      <vt:lpstr>Processos de KDD</vt:lpstr>
      <vt:lpstr>Data Mining</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Tarefas</vt:lpstr>
      <vt:lpstr>Data Mining – Técnicas</vt:lpstr>
      <vt:lpstr>Data Mining – Técnicas</vt:lpstr>
      <vt:lpstr>Linguagem 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Jaime Wojciechowski</dc:creator>
  <cp:keywords/>
  <dc:description/>
  <cp:lastModifiedBy>Jaime Wojciechowski</cp:lastModifiedBy>
  <cp:revision>601</cp:revision>
  <cp:lastPrinted>2020-08-24T11:10:23Z</cp:lastPrinted>
  <dcterms:created xsi:type="dcterms:W3CDTF">2016-10-08T20:49:45Z</dcterms:created>
  <dcterms:modified xsi:type="dcterms:W3CDTF">2022-08-13T08:48:05Z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0x010100AF1AEBA727FD5040BBE085F4CA6C2370</vt:lpwstr>
  </property>
</Properties>
</file>